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5" r:id="rId2"/>
    <p:sldId id="2586" r:id="rId3"/>
    <p:sldId id="2587" r:id="rId4"/>
    <p:sldId id="2588" r:id="rId5"/>
    <p:sldId id="2589" r:id="rId6"/>
    <p:sldId id="2590" r:id="rId7"/>
    <p:sldId id="2591" r:id="rId8"/>
    <p:sldId id="2592" r:id="rId9"/>
    <p:sldId id="2593"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546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36" y="3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sv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D5E97D-5262-167B-05F0-BE3AA0BD7250}"/>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25F7E67-3B86-9E1B-1E8E-977800EEEE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AC9C26D-F984-6F1B-9857-DD7A6CC4DBC0}"/>
              </a:ext>
            </a:extLst>
          </p:cNvPr>
          <p:cNvSpPr>
            <a:spLocks noGrp="1"/>
          </p:cNvSpPr>
          <p:nvPr>
            <p:ph type="dt" sz="half" idx="10"/>
          </p:nvPr>
        </p:nvSpPr>
        <p:spPr/>
        <p:txBody>
          <a:bodyPr/>
          <a:lstStyle/>
          <a:p>
            <a:fld id="{EBC6A4CD-22E8-4279-B7E7-B54ECF6115BD}" type="datetimeFigureOut">
              <a:rPr lang="zh-CN" altLang="en-US" smtClean="0"/>
              <a:t>2022-05-22</a:t>
            </a:fld>
            <a:endParaRPr lang="zh-CN" altLang="en-US"/>
          </a:p>
        </p:txBody>
      </p:sp>
      <p:sp>
        <p:nvSpPr>
          <p:cNvPr id="5" name="页脚占位符 4">
            <a:extLst>
              <a:ext uri="{FF2B5EF4-FFF2-40B4-BE49-F238E27FC236}">
                <a16:creationId xmlns:a16="http://schemas.microsoft.com/office/drawing/2014/main" id="{0324496F-BA4B-6153-FC6F-0BEC1C00F33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E2354A9-C4D5-6CA6-40C3-0570231BA9F2}"/>
              </a:ext>
            </a:extLst>
          </p:cNvPr>
          <p:cNvSpPr>
            <a:spLocks noGrp="1"/>
          </p:cNvSpPr>
          <p:nvPr>
            <p:ph type="sldNum" sz="quarter" idx="12"/>
          </p:nvPr>
        </p:nvSpPr>
        <p:spPr/>
        <p:txBody>
          <a:body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1731652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D56101-748D-B9A1-AA81-4A7F0EAEF1FE}"/>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5387935-51BD-A13D-BA93-FC14833533ED}"/>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7E2ECC3-69A7-79F4-A2A8-3DFB0358296D}"/>
              </a:ext>
            </a:extLst>
          </p:cNvPr>
          <p:cNvSpPr>
            <a:spLocks noGrp="1"/>
          </p:cNvSpPr>
          <p:nvPr>
            <p:ph type="dt" sz="half" idx="10"/>
          </p:nvPr>
        </p:nvSpPr>
        <p:spPr/>
        <p:txBody>
          <a:bodyPr/>
          <a:lstStyle/>
          <a:p>
            <a:fld id="{EBC6A4CD-22E8-4279-B7E7-B54ECF6115BD}" type="datetimeFigureOut">
              <a:rPr lang="zh-CN" altLang="en-US" smtClean="0"/>
              <a:t>2022-05-22</a:t>
            </a:fld>
            <a:endParaRPr lang="zh-CN" altLang="en-US"/>
          </a:p>
        </p:txBody>
      </p:sp>
      <p:sp>
        <p:nvSpPr>
          <p:cNvPr id="5" name="页脚占位符 4">
            <a:extLst>
              <a:ext uri="{FF2B5EF4-FFF2-40B4-BE49-F238E27FC236}">
                <a16:creationId xmlns:a16="http://schemas.microsoft.com/office/drawing/2014/main" id="{E719F22C-80B4-1DF6-0FCB-1B7ED89AA6E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AB7E6DF-0FC4-889E-31F8-CC6A84464CF5}"/>
              </a:ext>
            </a:extLst>
          </p:cNvPr>
          <p:cNvSpPr>
            <a:spLocks noGrp="1"/>
          </p:cNvSpPr>
          <p:nvPr>
            <p:ph type="sldNum" sz="quarter" idx="12"/>
          </p:nvPr>
        </p:nvSpPr>
        <p:spPr/>
        <p:txBody>
          <a:body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1905176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458915D-2744-0CDE-BD7A-6E52808B28A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EA03710-1239-AF4C-9B47-F6DC522623B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3C5E96C-B644-A098-EA44-18B0D5ABF28E}"/>
              </a:ext>
            </a:extLst>
          </p:cNvPr>
          <p:cNvSpPr>
            <a:spLocks noGrp="1"/>
          </p:cNvSpPr>
          <p:nvPr>
            <p:ph type="dt" sz="half" idx="10"/>
          </p:nvPr>
        </p:nvSpPr>
        <p:spPr/>
        <p:txBody>
          <a:bodyPr/>
          <a:lstStyle/>
          <a:p>
            <a:fld id="{EBC6A4CD-22E8-4279-B7E7-B54ECF6115BD}" type="datetimeFigureOut">
              <a:rPr lang="zh-CN" altLang="en-US" smtClean="0"/>
              <a:t>2022-05-22</a:t>
            </a:fld>
            <a:endParaRPr lang="zh-CN" altLang="en-US"/>
          </a:p>
        </p:txBody>
      </p:sp>
      <p:sp>
        <p:nvSpPr>
          <p:cNvPr id="5" name="页脚占位符 4">
            <a:extLst>
              <a:ext uri="{FF2B5EF4-FFF2-40B4-BE49-F238E27FC236}">
                <a16:creationId xmlns:a16="http://schemas.microsoft.com/office/drawing/2014/main" id="{CA51043D-1221-8668-8F8D-259F22271F2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CEC4B75-72AE-67ED-F3CE-356C427C0FCF}"/>
              </a:ext>
            </a:extLst>
          </p:cNvPr>
          <p:cNvSpPr>
            <a:spLocks noGrp="1"/>
          </p:cNvSpPr>
          <p:nvPr>
            <p:ph type="sldNum" sz="quarter" idx="12"/>
          </p:nvPr>
        </p:nvSpPr>
        <p:spPr/>
        <p:txBody>
          <a:body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3726378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04C2C5-B86E-F298-281D-960C1472E3F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EB58C7B-1993-F352-82E0-37380CF36C6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2B226B1-4275-BE83-FA8A-57C82FAF9D81}"/>
              </a:ext>
            </a:extLst>
          </p:cNvPr>
          <p:cNvSpPr>
            <a:spLocks noGrp="1"/>
          </p:cNvSpPr>
          <p:nvPr>
            <p:ph type="dt" sz="half" idx="10"/>
          </p:nvPr>
        </p:nvSpPr>
        <p:spPr/>
        <p:txBody>
          <a:bodyPr/>
          <a:lstStyle/>
          <a:p>
            <a:fld id="{EBC6A4CD-22E8-4279-B7E7-B54ECF6115BD}" type="datetimeFigureOut">
              <a:rPr lang="zh-CN" altLang="en-US" smtClean="0"/>
              <a:t>2022-05-22</a:t>
            </a:fld>
            <a:endParaRPr lang="zh-CN" altLang="en-US"/>
          </a:p>
        </p:txBody>
      </p:sp>
      <p:sp>
        <p:nvSpPr>
          <p:cNvPr id="5" name="页脚占位符 4">
            <a:extLst>
              <a:ext uri="{FF2B5EF4-FFF2-40B4-BE49-F238E27FC236}">
                <a16:creationId xmlns:a16="http://schemas.microsoft.com/office/drawing/2014/main" id="{CD8C9068-3C42-CA56-F516-4A1E704EBC9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C2A214E-4A16-06CD-171B-1BAF19736DEA}"/>
              </a:ext>
            </a:extLst>
          </p:cNvPr>
          <p:cNvSpPr>
            <a:spLocks noGrp="1"/>
          </p:cNvSpPr>
          <p:nvPr>
            <p:ph type="sldNum" sz="quarter" idx="12"/>
          </p:nvPr>
        </p:nvSpPr>
        <p:spPr/>
        <p:txBody>
          <a:body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4113215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B37B7E-6D74-BAF8-1E59-0DDBFC801DAA}"/>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F104D31-D69A-CA86-D79C-4A8ACE20E80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7BC3BA5E-3104-7D00-E870-4B3492E2AB7C}"/>
              </a:ext>
            </a:extLst>
          </p:cNvPr>
          <p:cNvSpPr>
            <a:spLocks noGrp="1"/>
          </p:cNvSpPr>
          <p:nvPr>
            <p:ph type="dt" sz="half" idx="10"/>
          </p:nvPr>
        </p:nvSpPr>
        <p:spPr/>
        <p:txBody>
          <a:bodyPr/>
          <a:lstStyle/>
          <a:p>
            <a:fld id="{EBC6A4CD-22E8-4279-B7E7-B54ECF6115BD}" type="datetimeFigureOut">
              <a:rPr lang="zh-CN" altLang="en-US" smtClean="0"/>
              <a:t>2022-05-22</a:t>
            </a:fld>
            <a:endParaRPr lang="zh-CN" altLang="en-US"/>
          </a:p>
        </p:txBody>
      </p:sp>
      <p:sp>
        <p:nvSpPr>
          <p:cNvPr id="5" name="页脚占位符 4">
            <a:extLst>
              <a:ext uri="{FF2B5EF4-FFF2-40B4-BE49-F238E27FC236}">
                <a16:creationId xmlns:a16="http://schemas.microsoft.com/office/drawing/2014/main" id="{8C66BBF7-3C68-8F7F-0A05-A7222965A3B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16A8681-DD53-0690-A6A3-A61C0540070F}"/>
              </a:ext>
            </a:extLst>
          </p:cNvPr>
          <p:cNvSpPr>
            <a:spLocks noGrp="1"/>
          </p:cNvSpPr>
          <p:nvPr>
            <p:ph type="sldNum" sz="quarter" idx="12"/>
          </p:nvPr>
        </p:nvSpPr>
        <p:spPr/>
        <p:txBody>
          <a:body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3013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066DBE-3932-0C6B-AB4D-680409D0B6E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969D86A-D4EC-DC05-6D0F-C71B76FBC20B}"/>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65CF1B81-F816-F5BC-7E8B-E97047A79085}"/>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09AA64B-EF25-3006-7BB3-56E97F53CDA3}"/>
              </a:ext>
            </a:extLst>
          </p:cNvPr>
          <p:cNvSpPr>
            <a:spLocks noGrp="1"/>
          </p:cNvSpPr>
          <p:nvPr>
            <p:ph type="dt" sz="half" idx="10"/>
          </p:nvPr>
        </p:nvSpPr>
        <p:spPr/>
        <p:txBody>
          <a:bodyPr/>
          <a:lstStyle/>
          <a:p>
            <a:fld id="{EBC6A4CD-22E8-4279-B7E7-B54ECF6115BD}" type="datetimeFigureOut">
              <a:rPr lang="zh-CN" altLang="en-US" smtClean="0"/>
              <a:t>2022-05-22</a:t>
            </a:fld>
            <a:endParaRPr lang="zh-CN" altLang="en-US"/>
          </a:p>
        </p:txBody>
      </p:sp>
      <p:sp>
        <p:nvSpPr>
          <p:cNvPr id="6" name="页脚占位符 5">
            <a:extLst>
              <a:ext uri="{FF2B5EF4-FFF2-40B4-BE49-F238E27FC236}">
                <a16:creationId xmlns:a16="http://schemas.microsoft.com/office/drawing/2014/main" id="{1283BCBB-B1D9-A872-AEC8-F39FDA99057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674F0DB-6543-388A-74C4-65D9057FDC4A}"/>
              </a:ext>
            </a:extLst>
          </p:cNvPr>
          <p:cNvSpPr>
            <a:spLocks noGrp="1"/>
          </p:cNvSpPr>
          <p:nvPr>
            <p:ph type="sldNum" sz="quarter" idx="12"/>
          </p:nvPr>
        </p:nvSpPr>
        <p:spPr/>
        <p:txBody>
          <a:body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1764731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394805-A724-8AD5-2EFF-B7228925552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BE0E30D-1BB5-1DAE-0128-1554C39506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57F8D10-DA28-07F1-010C-9ED9A0DF295A}"/>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F525E47-C6F0-27FE-D38D-B110746471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E376667-8380-D36A-E800-D73293AAE390}"/>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38CD1D3A-4E54-E8EF-A2C5-1EBC9BA4947C}"/>
              </a:ext>
            </a:extLst>
          </p:cNvPr>
          <p:cNvSpPr>
            <a:spLocks noGrp="1"/>
          </p:cNvSpPr>
          <p:nvPr>
            <p:ph type="dt" sz="half" idx="10"/>
          </p:nvPr>
        </p:nvSpPr>
        <p:spPr/>
        <p:txBody>
          <a:bodyPr/>
          <a:lstStyle/>
          <a:p>
            <a:fld id="{EBC6A4CD-22E8-4279-B7E7-B54ECF6115BD}" type="datetimeFigureOut">
              <a:rPr lang="zh-CN" altLang="en-US" smtClean="0"/>
              <a:t>2022-05-22</a:t>
            </a:fld>
            <a:endParaRPr lang="zh-CN" altLang="en-US"/>
          </a:p>
        </p:txBody>
      </p:sp>
      <p:sp>
        <p:nvSpPr>
          <p:cNvPr id="8" name="页脚占位符 7">
            <a:extLst>
              <a:ext uri="{FF2B5EF4-FFF2-40B4-BE49-F238E27FC236}">
                <a16:creationId xmlns:a16="http://schemas.microsoft.com/office/drawing/2014/main" id="{96D543F9-0FC4-0779-A504-A12394B00EE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F12E4C9-E7BE-84C2-95D9-F7D028EC8787}"/>
              </a:ext>
            </a:extLst>
          </p:cNvPr>
          <p:cNvSpPr>
            <a:spLocks noGrp="1"/>
          </p:cNvSpPr>
          <p:nvPr>
            <p:ph type="sldNum" sz="quarter" idx="12"/>
          </p:nvPr>
        </p:nvSpPr>
        <p:spPr/>
        <p:txBody>
          <a:body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12822750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615883-1C9D-2828-235C-FD5A638420C5}"/>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915B7B9-7063-E333-B7D6-06DD2576CB31}"/>
              </a:ext>
            </a:extLst>
          </p:cNvPr>
          <p:cNvSpPr>
            <a:spLocks noGrp="1"/>
          </p:cNvSpPr>
          <p:nvPr>
            <p:ph type="dt" sz="half" idx="10"/>
          </p:nvPr>
        </p:nvSpPr>
        <p:spPr/>
        <p:txBody>
          <a:bodyPr/>
          <a:lstStyle/>
          <a:p>
            <a:fld id="{EBC6A4CD-22E8-4279-B7E7-B54ECF6115BD}" type="datetimeFigureOut">
              <a:rPr lang="zh-CN" altLang="en-US" smtClean="0"/>
              <a:t>2022-05-22</a:t>
            </a:fld>
            <a:endParaRPr lang="zh-CN" altLang="en-US"/>
          </a:p>
        </p:txBody>
      </p:sp>
      <p:sp>
        <p:nvSpPr>
          <p:cNvPr id="4" name="页脚占位符 3">
            <a:extLst>
              <a:ext uri="{FF2B5EF4-FFF2-40B4-BE49-F238E27FC236}">
                <a16:creationId xmlns:a16="http://schemas.microsoft.com/office/drawing/2014/main" id="{E25CBC8F-B3AB-1AED-EDB3-8BF8261B085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6C9256D-C1FF-E705-B472-89D98372A3F0}"/>
              </a:ext>
            </a:extLst>
          </p:cNvPr>
          <p:cNvSpPr>
            <a:spLocks noGrp="1"/>
          </p:cNvSpPr>
          <p:nvPr>
            <p:ph type="sldNum" sz="quarter" idx="12"/>
          </p:nvPr>
        </p:nvSpPr>
        <p:spPr/>
        <p:txBody>
          <a:body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2847640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885A1D6-818E-FF0B-56FD-D75C4B176E36}"/>
              </a:ext>
            </a:extLst>
          </p:cNvPr>
          <p:cNvSpPr>
            <a:spLocks noGrp="1"/>
          </p:cNvSpPr>
          <p:nvPr>
            <p:ph type="dt" sz="half" idx="10"/>
          </p:nvPr>
        </p:nvSpPr>
        <p:spPr/>
        <p:txBody>
          <a:bodyPr/>
          <a:lstStyle/>
          <a:p>
            <a:fld id="{EBC6A4CD-22E8-4279-B7E7-B54ECF6115BD}" type="datetimeFigureOut">
              <a:rPr lang="zh-CN" altLang="en-US" smtClean="0"/>
              <a:t>2022-05-22</a:t>
            </a:fld>
            <a:endParaRPr lang="zh-CN" altLang="en-US"/>
          </a:p>
        </p:txBody>
      </p:sp>
      <p:sp>
        <p:nvSpPr>
          <p:cNvPr id="3" name="页脚占位符 2">
            <a:extLst>
              <a:ext uri="{FF2B5EF4-FFF2-40B4-BE49-F238E27FC236}">
                <a16:creationId xmlns:a16="http://schemas.microsoft.com/office/drawing/2014/main" id="{00C3B868-9063-781B-F5FF-1EDF86F46F5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C1194DA7-5070-651E-652E-4310D4F565E8}"/>
              </a:ext>
            </a:extLst>
          </p:cNvPr>
          <p:cNvSpPr>
            <a:spLocks noGrp="1"/>
          </p:cNvSpPr>
          <p:nvPr>
            <p:ph type="sldNum" sz="quarter" idx="12"/>
          </p:nvPr>
        </p:nvSpPr>
        <p:spPr/>
        <p:txBody>
          <a:body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1732781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FF1FB4-EB0A-7782-5AE7-F5721AC5262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A3B0178D-B4EB-C6EA-DB91-68F976066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73201934-D4E2-ED15-C431-65AF49E59E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4A1493F-0C26-D774-91E1-FBE11026D9B0}"/>
              </a:ext>
            </a:extLst>
          </p:cNvPr>
          <p:cNvSpPr>
            <a:spLocks noGrp="1"/>
          </p:cNvSpPr>
          <p:nvPr>
            <p:ph type="dt" sz="half" idx="10"/>
          </p:nvPr>
        </p:nvSpPr>
        <p:spPr/>
        <p:txBody>
          <a:bodyPr/>
          <a:lstStyle/>
          <a:p>
            <a:fld id="{EBC6A4CD-22E8-4279-B7E7-B54ECF6115BD}" type="datetimeFigureOut">
              <a:rPr lang="zh-CN" altLang="en-US" smtClean="0"/>
              <a:t>2022-05-22</a:t>
            </a:fld>
            <a:endParaRPr lang="zh-CN" altLang="en-US"/>
          </a:p>
        </p:txBody>
      </p:sp>
      <p:sp>
        <p:nvSpPr>
          <p:cNvPr id="6" name="页脚占位符 5">
            <a:extLst>
              <a:ext uri="{FF2B5EF4-FFF2-40B4-BE49-F238E27FC236}">
                <a16:creationId xmlns:a16="http://schemas.microsoft.com/office/drawing/2014/main" id="{F670719C-2911-FE29-DAFB-38C0A6EAF3A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5FA2355-4A3C-EDCE-31D7-2CF26927B286}"/>
              </a:ext>
            </a:extLst>
          </p:cNvPr>
          <p:cNvSpPr>
            <a:spLocks noGrp="1"/>
          </p:cNvSpPr>
          <p:nvPr>
            <p:ph type="sldNum" sz="quarter" idx="12"/>
          </p:nvPr>
        </p:nvSpPr>
        <p:spPr/>
        <p:txBody>
          <a:body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1471988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F8A87A-8089-3626-3D31-FA719600634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0E221BD-EEC3-B1E3-9CDC-ADB54C4E1F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854B69F-00C8-1850-556B-1C38491D4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F1A4D9D-9401-2FB1-82D1-87188CC8942B}"/>
              </a:ext>
            </a:extLst>
          </p:cNvPr>
          <p:cNvSpPr>
            <a:spLocks noGrp="1"/>
          </p:cNvSpPr>
          <p:nvPr>
            <p:ph type="dt" sz="half" idx="10"/>
          </p:nvPr>
        </p:nvSpPr>
        <p:spPr/>
        <p:txBody>
          <a:bodyPr/>
          <a:lstStyle/>
          <a:p>
            <a:fld id="{EBC6A4CD-22E8-4279-B7E7-B54ECF6115BD}" type="datetimeFigureOut">
              <a:rPr lang="zh-CN" altLang="en-US" smtClean="0"/>
              <a:t>2022-05-22</a:t>
            </a:fld>
            <a:endParaRPr lang="zh-CN" altLang="en-US"/>
          </a:p>
        </p:txBody>
      </p:sp>
      <p:sp>
        <p:nvSpPr>
          <p:cNvPr id="6" name="页脚占位符 5">
            <a:extLst>
              <a:ext uri="{FF2B5EF4-FFF2-40B4-BE49-F238E27FC236}">
                <a16:creationId xmlns:a16="http://schemas.microsoft.com/office/drawing/2014/main" id="{044CE51E-801F-F88C-2245-A91E844CAD3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B0DD83F-9B84-F46C-24D4-D9B5239FD0D7}"/>
              </a:ext>
            </a:extLst>
          </p:cNvPr>
          <p:cNvSpPr>
            <a:spLocks noGrp="1"/>
          </p:cNvSpPr>
          <p:nvPr>
            <p:ph type="sldNum" sz="quarter" idx="12"/>
          </p:nvPr>
        </p:nvSpPr>
        <p:spPr/>
        <p:txBody>
          <a:body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3700615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10743E8-D2FD-691F-AE9E-B8689ECCDF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78EDFD6-2788-3461-FA29-8C20662C73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B4DAA3D-4F13-5790-0BE9-FDBB296D98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C6A4CD-22E8-4279-B7E7-B54ECF6115BD}" type="datetimeFigureOut">
              <a:rPr lang="zh-CN" altLang="en-US" smtClean="0"/>
              <a:t>2022-05-22</a:t>
            </a:fld>
            <a:endParaRPr lang="zh-CN" altLang="en-US"/>
          </a:p>
        </p:txBody>
      </p:sp>
      <p:sp>
        <p:nvSpPr>
          <p:cNvPr id="5" name="页脚占位符 4">
            <a:extLst>
              <a:ext uri="{FF2B5EF4-FFF2-40B4-BE49-F238E27FC236}">
                <a16:creationId xmlns:a16="http://schemas.microsoft.com/office/drawing/2014/main" id="{5541FDEB-5F4A-EBB2-6F64-ECFC62CBB7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4F65138-77C6-BA3E-CD35-0A4C3153D8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4BC332-0C5A-4441-AC67-66BC5AF7E113}" type="slidenum">
              <a:rPr lang="zh-CN" altLang="en-US" smtClean="0"/>
              <a:t>‹#›</a:t>
            </a:fld>
            <a:endParaRPr lang="zh-CN" altLang="en-US"/>
          </a:p>
        </p:txBody>
      </p:sp>
    </p:spTree>
    <p:extLst>
      <p:ext uri="{BB962C8B-B14F-4D97-AF65-F5344CB8AC3E}">
        <p14:creationId xmlns:p14="http://schemas.microsoft.com/office/powerpoint/2010/main" val="36707683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p3"/><Relationship Id="rId2" Type="http://schemas.microsoft.com/office/2007/relationships/media" Target="../media/media1.mp3"/><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任意多边形 5"/>
          <p:cNvSpPr/>
          <p:nvPr/>
        </p:nvSpPr>
        <p:spPr>
          <a:xfrm rot="20700000" flipH="1" flipV="1">
            <a:off x="10885493" y="-399969"/>
            <a:ext cx="2126254" cy="7194047"/>
          </a:xfrm>
          <a:custGeom>
            <a:avLst/>
            <a:gdLst>
              <a:gd name="connsiteX0" fmla="*/ 0 w 8220"/>
              <a:gd name="connsiteY0" fmla="*/ 1274 h 9713"/>
              <a:gd name="connsiteX1" fmla="*/ 7555 w 8220"/>
              <a:gd name="connsiteY1" fmla="*/ 1274 h 9713"/>
              <a:gd name="connsiteX2" fmla="*/ 7555 w 8220"/>
              <a:gd name="connsiteY2" fmla="*/ 7986 h 9713"/>
              <a:gd name="connsiteX3" fmla="*/ 0 w 8220"/>
              <a:gd name="connsiteY3" fmla="*/ 7986 h 9713"/>
              <a:gd name="connsiteX4" fmla="*/ 0 w 8220"/>
              <a:gd name="connsiteY4" fmla="*/ 1274 h 9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8" h="11329">
                <a:moveTo>
                  <a:pt x="2837" y="11"/>
                </a:moveTo>
                <a:cubicBezTo>
                  <a:pt x="2943" y="139"/>
                  <a:pt x="3056" y="1010"/>
                  <a:pt x="3024" y="1195"/>
                </a:cubicBezTo>
                <a:cubicBezTo>
                  <a:pt x="3056" y="2598"/>
                  <a:pt x="2603" y="3720"/>
                  <a:pt x="2372" y="4361"/>
                </a:cubicBezTo>
                <a:cubicBezTo>
                  <a:pt x="2115" y="4990"/>
                  <a:pt x="1884" y="5910"/>
                  <a:pt x="1898" y="6506"/>
                </a:cubicBezTo>
                <a:cubicBezTo>
                  <a:pt x="1856" y="7050"/>
                  <a:pt x="2085" y="8146"/>
                  <a:pt x="2276" y="8694"/>
                </a:cubicBezTo>
                <a:lnTo>
                  <a:pt x="2345" y="8901"/>
                </a:lnTo>
                <a:lnTo>
                  <a:pt x="2420" y="9115"/>
                </a:lnTo>
                <a:lnTo>
                  <a:pt x="2502" y="9336"/>
                </a:lnTo>
                <a:lnTo>
                  <a:pt x="2591" y="9564"/>
                </a:lnTo>
                <a:lnTo>
                  <a:pt x="2687" y="9800"/>
                </a:lnTo>
                <a:lnTo>
                  <a:pt x="2791" y="10043"/>
                </a:lnTo>
                <a:lnTo>
                  <a:pt x="2902" y="10294"/>
                </a:lnTo>
                <a:lnTo>
                  <a:pt x="3021" y="10554"/>
                </a:lnTo>
                <a:lnTo>
                  <a:pt x="3137" y="10809"/>
                </a:lnTo>
                <a:lnTo>
                  <a:pt x="3239" y="11047"/>
                </a:lnTo>
                <a:lnTo>
                  <a:pt x="3327" y="11270"/>
                </a:lnTo>
                <a:lnTo>
                  <a:pt x="3348" y="11329"/>
                </a:lnTo>
                <a:lnTo>
                  <a:pt x="0" y="10432"/>
                </a:lnTo>
                <a:lnTo>
                  <a:pt x="2795" y="0"/>
                </a:lnTo>
                <a:lnTo>
                  <a:pt x="2837" y="11"/>
                </a:lnTo>
                <a:close/>
              </a:path>
            </a:pathLst>
          </a:custGeom>
          <a:solidFill>
            <a:srgbClr val="333F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7"/>
          <p:cNvSpPr/>
          <p:nvPr/>
        </p:nvSpPr>
        <p:spPr>
          <a:xfrm rot="20700000">
            <a:off x="-825812" y="61676"/>
            <a:ext cx="2126254" cy="7194047"/>
          </a:xfrm>
          <a:custGeom>
            <a:avLst/>
            <a:gdLst>
              <a:gd name="connsiteX0" fmla="*/ 0 w 8220"/>
              <a:gd name="connsiteY0" fmla="*/ 1274 h 9713"/>
              <a:gd name="connsiteX1" fmla="*/ 7555 w 8220"/>
              <a:gd name="connsiteY1" fmla="*/ 1274 h 9713"/>
              <a:gd name="connsiteX2" fmla="*/ 7555 w 8220"/>
              <a:gd name="connsiteY2" fmla="*/ 7986 h 9713"/>
              <a:gd name="connsiteX3" fmla="*/ 0 w 8220"/>
              <a:gd name="connsiteY3" fmla="*/ 7986 h 9713"/>
              <a:gd name="connsiteX4" fmla="*/ 0 w 8220"/>
              <a:gd name="connsiteY4" fmla="*/ 1274 h 9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8" h="11329">
                <a:moveTo>
                  <a:pt x="2837" y="11"/>
                </a:moveTo>
                <a:cubicBezTo>
                  <a:pt x="2943" y="139"/>
                  <a:pt x="3056" y="1010"/>
                  <a:pt x="3024" y="1195"/>
                </a:cubicBezTo>
                <a:cubicBezTo>
                  <a:pt x="3056" y="2598"/>
                  <a:pt x="2603" y="3720"/>
                  <a:pt x="2372" y="4361"/>
                </a:cubicBezTo>
                <a:cubicBezTo>
                  <a:pt x="2115" y="4990"/>
                  <a:pt x="1884" y="5910"/>
                  <a:pt x="1898" y="6506"/>
                </a:cubicBezTo>
                <a:cubicBezTo>
                  <a:pt x="1856" y="7050"/>
                  <a:pt x="2085" y="8146"/>
                  <a:pt x="2276" y="8694"/>
                </a:cubicBezTo>
                <a:lnTo>
                  <a:pt x="2345" y="8901"/>
                </a:lnTo>
                <a:lnTo>
                  <a:pt x="2420" y="9115"/>
                </a:lnTo>
                <a:lnTo>
                  <a:pt x="2502" y="9336"/>
                </a:lnTo>
                <a:lnTo>
                  <a:pt x="2591" y="9564"/>
                </a:lnTo>
                <a:lnTo>
                  <a:pt x="2687" y="9800"/>
                </a:lnTo>
                <a:lnTo>
                  <a:pt x="2791" y="10043"/>
                </a:lnTo>
                <a:lnTo>
                  <a:pt x="2902" y="10294"/>
                </a:lnTo>
                <a:lnTo>
                  <a:pt x="3021" y="10554"/>
                </a:lnTo>
                <a:lnTo>
                  <a:pt x="3137" y="10809"/>
                </a:lnTo>
                <a:lnTo>
                  <a:pt x="3239" y="11047"/>
                </a:lnTo>
                <a:lnTo>
                  <a:pt x="3327" y="11270"/>
                </a:lnTo>
                <a:lnTo>
                  <a:pt x="3348" y="11329"/>
                </a:lnTo>
                <a:lnTo>
                  <a:pt x="0" y="10432"/>
                </a:lnTo>
                <a:lnTo>
                  <a:pt x="2795" y="0"/>
                </a:lnTo>
                <a:lnTo>
                  <a:pt x="2837" y="11"/>
                </a:lnTo>
                <a:close/>
              </a:path>
            </a:pathLst>
          </a:custGeom>
          <a:solidFill>
            <a:srgbClr val="333F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文本框 19"/>
          <p:cNvSpPr txBox="1"/>
          <p:nvPr/>
        </p:nvSpPr>
        <p:spPr>
          <a:xfrm>
            <a:off x="1521968" y="2015271"/>
            <a:ext cx="9859814" cy="1200329"/>
          </a:xfrm>
          <a:prstGeom prst="rect">
            <a:avLst/>
          </a:prstGeom>
          <a:noFill/>
        </p:spPr>
        <p:txBody>
          <a:bodyPr wrap="square" rtlCol="0">
            <a:spAutoFit/>
            <a:scene3d>
              <a:camera prst="orthographicFront"/>
              <a:lightRig rig="threePt" dir="t"/>
            </a:scene3d>
            <a:sp3d contourW="12700"/>
          </a:bodyPr>
          <a:lstStyle/>
          <a:p>
            <a:pPr lvl="0">
              <a:defRPr/>
            </a:pPr>
            <a:r>
              <a:rPr lang="en-US" altLang="zh-CN" sz="7200" b="1" dirty="0">
                <a:solidFill>
                  <a:schemeClr val="tx1">
                    <a:lumMod val="75000"/>
                    <a:lumOff val="25000"/>
                  </a:schemeClr>
                </a:solidFill>
                <a:cs typeface="+mn-ea"/>
                <a:sym typeface="+mn-lt"/>
              </a:rPr>
              <a:t>Forest—</a:t>
            </a:r>
            <a:r>
              <a:rPr lang="en-US" altLang="zh-CN" sz="4800" b="1" dirty="0" err="1">
                <a:solidFill>
                  <a:schemeClr val="tx1">
                    <a:lumMod val="75000"/>
                    <a:lumOff val="25000"/>
                  </a:schemeClr>
                </a:solidFill>
                <a:cs typeface="+mn-ea"/>
                <a:sym typeface="+mn-lt"/>
              </a:rPr>
              <a:t>Seekrtech</a:t>
            </a:r>
            <a:r>
              <a:rPr lang="zh-CN" altLang="en-US" sz="4800" b="1" dirty="0">
                <a:solidFill>
                  <a:schemeClr val="tx1">
                    <a:lumMod val="75000"/>
                    <a:lumOff val="25000"/>
                  </a:schemeClr>
                </a:solidFill>
                <a:cs typeface="+mn-ea"/>
                <a:sym typeface="+mn-lt"/>
              </a:rPr>
              <a:t>的成功之路</a:t>
            </a:r>
          </a:p>
        </p:txBody>
      </p:sp>
      <p:grpSp>
        <p:nvGrpSpPr>
          <p:cNvPr id="26" name="Group 15"/>
          <p:cNvGrpSpPr/>
          <p:nvPr/>
        </p:nvGrpSpPr>
        <p:grpSpPr>
          <a:xfrm>
            <a:off x="1917861" y="4221219"/>
            <a:ext cx="4318930" cy="390677"/>
            <a:chOff x="2577248" y="6256939"/>
            <a:chExt cx="4326237" cy="391338"/>
          </a:xfrm>
        </p:grpSpPr>
        <p:sp>
          <p:nvSpPr>
            <p:cNvPr id="27" name="矩形 26"/>
            <p:cNvSpPr/>
            <p:nvPr/>
          </p:nvSpPr>
          <p:spPr>
            <a:xfrm>
              <a:off x="3049447" y="6278320"/>
              <a:ext cx="3854038" cy="369957"/>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i="0" u="none" strike="noStrike" kern="1200" cap="none" spc="0" normalizeH="0" baseline="0" noProof="0" dirty="0">
                  <a:ln>
                    <a:noFill/>
                  </a:ln>
                  <a:solidFill>
                    <a:schemeClr val="tx1">
                      <a:lumMod val="75000"/>
                      <a:lumOff val="25000"/>
                    </a:schemeClr>
                  </a:solidFill>
                  <a:effectLst/>
                  <a:uLnTx/>
                  <a:uFillTx/>
                  <a:cs typeface="+mn-ea"/>
                  <a:sym typeface="+mn-lt"/>
                </a:rPr>
                <a:t>汇报人：软件</a:t>
              </a:r>
              <a:r>
                <a:rPr kumimoji="0" lang="en-US" altLang="zh-CN" i="0" u="none" strike="noStrike" kern="1200" cap="none" spc="0" normalizeH="0" baseline="0" noProof="0" dirty="0">
                  <a:ln>
                    <a:noFill/>
                  </a:ln>
                  <a:solidFill>
                    <a:schemeClr val="tx1">
                      <a:lumMod val="75000"/>
                      <a:lumOff val="25000"/>
                    </a:schemeClr>
                  </a:solidFill>
                  <a:effectLst/>
                  <a:uLnTx/>
                  <a:uFillTx/>
                  <a:cs typeface="+mn-ea"/>
                  <a:sym typeface="+mn-lt"/>
                </a:rPr>
                <a:t>2001 20206722 </a:t>
              </a:r>
              <a:r>
                <a:rPr kumimoji="0" lang="zh-CN" altLang="en-US" i="0" u="none" strike="noStrike" kern="1200" cap="none" spc="0" normalizeH="0" baseline="0" noProof="0" dirty="0">
                  <a:ln>
                    <a:noFill/>
                  </a:ln>
                  <a:solidFill>
                    <a:schemeClr val="tx1">
                      <a:lumMod val="75000"/>
                      <a:lumOff val="25000"/>
                    </a:schemeClr>
                  </a:solidFill>
                  <a:effectLst/>
                  <a:uLnTx/>
                  <a:uFillTx/>
                  <a:cs typeface="+mn-ea"/>
                  <a:sym typeface="+mn-lt"/>
                </a:rPr>
                <a:t>柳成林</a:t>
              </a:r>
              <a:endParaRPr kumimoji="0" lang="en-US" altLang="zh-CN"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28" name="delivery-package_45936"/>
            <p:cNvSpPr>
              <a:spLocks noChangeAspect="1"/>
            </p:cNvSpPr>
            <p:nvPr/>
          </p:nvSpPr>
          <p:spPr bwMode="auto">
            <a:xfrm>
              <a:off x="2577248" y="6256939"/>
              <a:ext cx="368680" cy="360912"/>
            </a:xfrm>
            <a:custGeom>
              <a:avLst/>
              <a:gdLst>
                <a:gd name="T0" fmla="*/ 2895 w 12754"/>
                <a:gd name="T1" fmla="*/ 3482 h 12486"/>
                <a:gd name="T2" fmla="*/ 6377 w 12754"/>
                <a:gd name="T3" fmla="*/ 0 h 12486"/>
                <a:gd name="T4" fmla="*/ 9859 w 12754"/>
                <a:gd name="T5" fmla="*/ 3482 h 12486"/>
                <a:gd name="T6" fmla="*/ 6377 w 12754"/>
                <a:gd name="T7" fmla="*/ 6963 h 12486"/>
                <a:gd name="T8" fmla="*/ 2895 w 12754"/>
                <a:gd name="T9" fmla="*/ 3482 h 12486"/>
                <a:gd name="T10" fmla="*/ 0 w 12754"/>
                <a:gd name="T11" fmla="*/ 12468 h 12486"/>
                <a:gd name="T12" fmla="*/ 3586 w 12754"/>
                <a:gd name="T13" fmla="*/ 7045 h 12486"/>
                <a:gd name="T14" fmla="*/ 6377 w 12754"/>
                <a:gd name="T15" fmla="*/ 8014 h 12486"/>
                <a:gd name="T16" fmla="*/ 9182 w 12754"/>
                <a:gd name="T17" fmla="*/ 7036 h 12486"/>
                <a:gd name="T18" fmla="*/ 12754 w 12754"/>
                <a:gd name="T19" fmla="*/ 12468 h 12486"/>
                <a:gd name="T20" fmla="*/ 0 w 12754"/>
                <a:gd name="T21" fmla="*/ 12468 h 12486"/>
                <a:gd name="T22" fmla="*/ 0 w 12754"/>
                <a:gd name="T23" fmla="*/ 12468 h 12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754" h="12486">
                  <a:moveTo>
                    <a:pt x="2895" y="3482"/>
                  </a:moveTo>
                  <a:cubicBezTo>
                    <a:pt x="2895" y="1562"/>
                    <a:pt x="4457" y="0"/>
                    <a:pt x="6377" y="0"/>
                  </a:cubicBezTo>
                  <a:cubicBezTo>
                    <a:pt x="8297" y="0"/>
                    <a:pt x="9859" y="1562"/>
                    <a:pt x="9859" y="3482"/>
                  </a:cubicBezTo>
                  <a:cubicBezTo>
                    <a:pt x="9859" y="5402"/>
                    <a:pt x="8297" y="6963"/>
                    <a:pt x="6377" y="6963"/>
                  </a:cubicBezTo>
                  <a:cubicBezTo>
                    <a:pt x="4457" y="6963"/>
                    <a:pt x="2895" y="5402"/>
                    <a:pt x="2895" y="3482"/>
                  </a:cubicBezTo>
                  <a:close/>
                  <a:moveTo>
                    <a:pt x="0" y="12468"/>
                  </a:moveTo>
                  <a:cubicBezTo>
                    <a:pt x="75" y="11626"/>
                    <a:pt x="479" y="8643"/>
                    <a:pt x="3586" y="7045"/>
                  </a:cubicBezTo>
                  <a:cubicBezTo>
                    <a:pt x="4356" y="7650"/>
                    <a:pt x="5324" y="8014"/>
                    <a:pt x="6377" y="8014"/>
                  </a:cubicBezTo>
                  <a:cubicBezTo>
                    <a:pt x="7436" y="8014"/>
                    <a:pt x="8409" y="7647"/>
                    <a:pt x="9182" y="7036"/>
                  </a:cubicBezTo>
                  <a:cubicBezTo>
                    <a:pt x="12302" y="8627"/>
                    <a:pt x="12678" y="11589"/>
                    <a:pt x="12754" y="12468"/>
                  </a:cubicBezTo>
                  <a:cubicBezTo>
                    <a:pt x="12736" y="12486"/>
                    <a:pt x="18" y="12470"/>
                    <a:pt x="0" y="12468"/>
                  </a:cubicBezTo>
                  <a:close/>
                  <a:moveTo>
                    <a:pt x="0" y="12468"/>
                  </a:moveTo>
                  <a:close/>
                </a:path>
              </a:pathLst>
            </a:custGeom>
            <a:solidFill>
              <a:schemeClr val="accent2">
                <a:lumMod val="20000"/>
                <a:lumOff val="80000"/>
              </a:schemeClr>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600" i="0" u="none" strike="noStrike" kern="1200" cap="none" spc="0" normalizeH="0" baseline="0" noProof="0" dirty="0">
                <a:ln>
                  <a:noFill/>
                </a:ln>
                <a:solidFill>
                  <a:schemeClr val="tx1">
                    <a:lumMod val="75000"/>
                    <a:lumOff val="25000"/>
                  </a:schemeClr>
                </a:solidFill>
                <a:effectLst/>
                <a:uLnTx/>
                <a:uFillTx/>
                <a:cs typeface="+mn-ea"/>
                <a:sym typeface="+mn-lt"/>
              </a:endParaRPr>
            </a:p>
          </p:txBody>
        </p:sp>
      </p:grpSp>
      <p:grpSp>
        <p:nvGrpSpPr>
          <p:cNvPr id="30" name="Group 15"/>
          <p:cNvGrpSpPr/>
          <p:nvPr/>
        </p:nvGrpSpPr>
        <p:grpSpPr>
          <a:xfrm>
            <a:off x="6451875" y="4242564"/>
            <a:ext cx="2291139" cy="389643"/>
            <a:chOff x="2490008" y="5448369"/>
            <a:chExt cx="3091973" cy="525836"/>
          </a:xfrm>
        </p:grpSpPr>
        <p:sp>
          <p:nvSpPr>
            <p:cNvPr id="31" name="矩形 30"/>
            <p:cNvSpPr/>
            <p:nvPr/>
          </p:nvSpPr>
          <p:spPr>
            <a:xfrm>
              <a:off x="3137008" y="5448369"/>
              <a:ext cx="2444973" cy="498426"/>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i="0" u="none" strike="noStrike" kern="1200" cap="none" spc="0" normalizeH="0" baseline="0" noProof="0" dirty="0">
                  <a:ln>
                    <a:noFill/>
                  </a:ln>
                  <a:solidFill>
                    <a:schemeClr val="tx1">
                      <a:lumMod val="75000"/>
                      <a:lumOff val="25000"/>
                    </a:schemeClr>
                  </a:solidFill>
                  <a:effectLst/>
                  <a:uLnTx/>
                  <a:uFillTx/>
                  <a:latin typeface="思源黑体 CN"/>
                  <a:cs typeface="+mn-ea"/>
                  <a:sym typeface="+mn-lt"/>
                </a:rPr>
                <a:t>时间：</a:t>
              </a:r>
              <a:r>
                <a:rPr kumimoji="0" lang="en-US" altLang="zh-CN" i="0" u="none" strike="noStrike" kern="1200" cap="none" spc="0" normalizeH="0" baseline="0" noProof="0" dirty="0">
                  <a:ln>
                    <a:noFill/>
                  </a:ln>
                  <a:solidFill>
                    <a:schemeClr val="tx1">
                      <a:lumMod val="75000"/>
                      <a:lumOff val="25000"/>
                    </a:schemeClr>
                  </a:solidFill>
                  <a:effectLst/>
                  <a:uLnTx/>
                  <a:uFillTx/>
                  <a:latin typeface="思源黑体 CN"/>
                  <a:cs typeface="+mn-ea"/>
                  <a:sym typeface="+mn-lt"/>
                </a:rPr>
                <a:t>2022.5.</a:t>
              </a:r>
              <a:r>
                <a:rPr lang="en-US" altLang="zh-CN" dirty="0">
                  <a:solidFill>
                    <a:schemeClr val="tx1">
                      <a:lumMod val="75000"/>
                      <a:lumOff val="25000"/>
                    </a:schemeClr>
                  </a:solidFill>
                  <a:latin typeface="思源黑体 CN"/>
                  <a:cs typeface="+mn-ea"/>
                  <a:sym typeface="+mn-lt"/>
                </a:rPr>
                <a:t>22</a:t>
              </a:r>
              <a:endParaRPr kumimoji="0" lang="en-US" altLang="zh-CN" i="0" u="none" strike="noStrike" kern="1200" cap="none" spc="0" normalizeH="0" baseline="0" noProof="0" dirty="0">
                <a:ln>
                  <a:noFill/>
                </a:ln>
                <a:solidFill>
                  <a:schemeClr val="tx1">
                    <a:lumMod val="75000"/>
                    <a:lumOff val="25000"/>
                  </a:schemeClr>
                </a:solidFill>
                <a:effectLst/>
                <a:uLnTx/>
                <a:uFillTx/>
                <a:latin typeface="思源黑体 CN"/>
                <a:cs typeface="+mn-ea"/>
                <a:sym typeface="+mn-lt"/>
              </a:endParaRPr>
            </a:p>
          </p:txBody>
        </p:sp>
        <p:sp>
          <p:nvSpPr>
            <p:cNvPr id="32" name="delivery-package_45936"/>
            <p:cNvSpPr>
              <a:spLocks noChangeAspect="1"/>
            </p:cNvSpPr>
            <p:nvPr/>
          </p:nvSpPr>
          <p:spPr bwMode="auto">
            <a:xfrm>
              <a:off x="2490008" y="5502006"/>
              <a:ext cx="472199" cy="472199"/>
            </a:xfrm>
            <a:custGeom>
              <a:avLst/>
              <a:gdLst>
                <a:gd name="T0" fmla="*/ 6394 w 12800"/>
                <a:gd name="T1" fmla="*/ 0 h 12800"/>
                <a:gd name="T2" fmla="*/ 0 w 12800"/>
                <a:gd name="T3" fmla="*/ 6400 h 12800"/>
                <a:gd name="T4" fmla="*/ 6394 w 12800"/>
                <a:gd name="T5" fmla="*/ 12800 h 12800"/>
                <a:gd name="T6" fmla="*/ 12800 w 12800"/>
                <a:gd name="T7" fmla="*/ 6400 h 12800"/>
                <a:gd name="T8" fmla="*/ 6394 w 12800"/>
                <a:gd name="T9" fmla="*/ 0 h 12800"/>
                <a:gd name="T10" fmla="*/ 6666 w 12800"/>
                <a:gd name="T11" fmla="*/ 6955 h 12800"/>
                <a:gd name="T12" fmla="*/ 6666 w 12800"/>
                <a:gd name="T13" fmla="*/ 2744 h 12800"/>
                <a:gd name="T14" fmla="*/ 5486 w 12800"/>
                <a:gd name="T15" fmla="*/ 2744 h 12800"/>
                <a:gd name="T16" fmla="*/ 5486 w 12800"/>
                <a:gd name="T17" fmla="*/ 7648 h 12800"/>
                <a:gd name="T18" fmla="*/ 5505 w 12800"/>
                <a:gd name="T19" fmla="*/ 7648 h 12800"/>
                <a:gd name="T20" fmla="*/ 8553 w 12800"/>
                <a:gd name="T21" fmla="*/ 9408 h 12800"/>
                <a:gd name="T22" fmla="*/ 9144 w 12800"/>
                <a:gd name="T23" fmla="*/ 8386 h 12800"/>
                <a:gd name="T24" fmla="*/ 6667 w 12800"/>
                <a:gd name="T25" fmla="*/ 6956 h 12800"/>
                <a:gd name="T26" fmla="*/ 6666 w 12800"/>
                <a:gd name="T27" fmla="*/ 6955 h 12800"/>
                <a:gd name="T28" fmla="*/ 6400 w 12800"/>
                <a:gd name="T29" fmla="*/ 11520 h 12800"/>
                <a:gd name="T30" fmla="*/ 2779 w 12800"/>
                <a:gd name="T31" fmla="*/ 10021 h 12800"/>
                <a:gd name="T32" fmla="*/ 1280 w 12800"/>
                <a:gd name="T33" fmla="*/ 6400 h 12800"/>
                <a:gd name="T34" fmla="*/ 6400 w 12800"/>
                <a:gd name="T35" fmla="*/ 1280 h 12800"/>
                <a:gd name="T36" fmla="*/ 11520 w 12800"/>
                <a:gd name="T37" fmla="*/ 6400 h 12800"/>
                <a:gd name="T38" fmla="*/ 6400 w 12800"/>
                <a:gd name="T39" fmla="*/ 11520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00" h="12800">
                  <a:moveTo>
                    <a:pt x="6394" y="0"/>
                  </a:moveTo>
                  <a:cubicBezTo>
                    <a:pt x="2861" y="0"/>
                    <a:pt x="0" y="2867"/>
                    <a:pt x="0" y="6400"/>
                  </a:cubicBezTo>
                  <a:cubicBezTo>
                    <a:pt x="0" y="9933"/>
                    <a:pt x="2861" y="12800"/>
                    <a:pt x="6394" y="12800"/>
                  </a:cubicBezTo>
                  <a:cubicBezTo>
                    <a:pt x="9933" y="12800"/>
                    <a:pt x="12800" y="9933"/>
                    <a:pt x="12800" y="6400"/>
                  </a:cubicBezTo>
                  <a:cubicBezTo>
                    <a:pt x="12800" y="2867"/>
                    <a:pt x="9933" y="0"/>
                    <a:pt x="6394" y="0"/>
                  </a:cubicBezTo>
                  <a:close/>
                  <a:moveTo>
                    <a:pt x="6666" y="6955"/>
                  </a:moveTo>
                  <a:lnTo>
                    <a:pt x="6666" y="2744"/>
                  </a:lnTo>
                  <a:lnTo>
                    <a:pt x="5486" y="2744"/>
                  </a:lnTo>
                  <a:lnTo>
                    <a:pt x="5486" y="7648"/>
                  </a:lnTo>
                  <a:lnTo>
                    <a:pt x="5505" y="7648"/>
                  </a:lnTo>
                  <a:lnTo>
                    <a:pt x="8553" y="9408"/>
                  </a:lnTo>
                  <a:lnTo>
                    <a:pt x="9144" y="8386"/>
                  </a:lnTo>
                  <a:lnTo>
                    <a:pt x="6667" y="6956"/>
                  </a:lnTo>
                  <a:lnTo>
                    <a:pt x="6666" y="6955"/>
                  </a:lnTo>
                  <a:close/>
                  <a:moveTo>
                    <a:pt x="6400" y="11520"/>
                  </a:moveTo>
                  <a:cubicBezTo>
                    <a:pt x="5042" y="11520"/>
                    <a:pt x="3739" y="10981"/>
                    <a:pt x="2779" y="10021"/>
                  </a:cubicBezTo>
                  <a:cubicBezTo>
                    <a:pt x="1819" y="9061"/>
                    <a:pt x="1280" y="7758"/>
                    <a:pt x="1280" y="6400"/>
                  </a:cubicBezTo>
                  <a:cubicBezTo>
                    <a:pt x="1280" y="3571"/>
                    <a:pt x="3571" y="1280"/>
                    <a:pt x="6400" y="1280"/>
                  </a:cubicBezTo>
                  <a:cubicBezTo>
                    <a:pt x="9229" y="1280"/>
                    <a:pt x="11520" y="3571"/>
                    <a:pt x="11520" y="6400"/>
                  </a:cubicBezTo>
                  <a:cubicBezTo>
                    <a:pt x="11520" y="9229"/>
                    <a:pt x="9229" y="11520"/>
                    <a:pt x="6400" y="11520"/>
                  </a:cubicBezTo>
                  <a:close/>
                </a:path>
              </a:pathLst>
            </a:custGeom>
            <a:solidFill>
              <a:srgbClr val="FBE5D6"/>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schemeClr val="tx1">
                    <a:lumMod val="75000"/>
                    <a:lumOff val="25000"/>
                  </a:schemeClr>
                </a:solidFill>
                <a:effectLst/>
                <a:uLnTx/>
                <a:uFillTx/>
                <a:latin typeface="思源黑体 CN"/>
                <a:cs typeface="+mn-cs"/>
              </a:endParaRPr>
            </a:p>
          </p:txBody>
        </p:sp>
      </p:grpSp>
      <p:pic>
        <p:nvPicPr>
          <p:cNvPr id="56" name="欢快的活泼快节奏演奏片头广告背景配乐">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76201" y="-814705"/>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75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0"/>
                                        </p:tgtEl>
                                        <p:attrNameLst>
                                          <p:attrName>ppt_y</p:attrName>
                                        </p:attrNameLst>
                                      </p:cBhvr>
                                      <p:tavLst>
                                        <p:tav tm="0">
                                          <p:val>
                                            <p:strVal val="#ppt_y"/>
                                          </p:val>
                                        </p:tav>
                                        <p:tav tm="100000">
                                          <p:val>
                                            <p:strVal val="#ppt_y"/>
                                          </p:val>
                                        </p:tav>
                                      </p:tavLst>
                                    </p:anim>
                                    <p:anim calcmode="lin" valueType="num">
                                      <p:cBhvr>
                                        <p:cTn id="9"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0"/>
                                        </p:tgtEl>
                                      </p:cBhvr>
                                    </p:animEffect>
                                  </p:childTnLst>
                                </p:cTn>
                              </p:par>
                            </p:childTnLst>
                          </p:cTn>
                        </p:par>
                        <p:par>
                          <p:cTn id="12" fill="hold">
                            <p:stCondLst>
                              <p:cond delay="1500"/>
                            </p:stCondLst>
                            <p:childTnLst>
                              <p:par>
                                <p:cTn id="13" presetID="2" presetClass="entr" presetSubtype="4"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ppt_x"/>
                                          </p:val>
                                        </p:tav>
                                        <p:tav tm="100000">
                                          <p:val>
                                            <p:strVal val="#ppt_x"/>
                                          </p:val>
                                        </p:tav>
                                      </p:tavLst>
                                    </p:anim>
                                    <p:anim calcmode="lin" valueType="num">
                                      <p:cBhvr additive="base">
                                        <p:cTn id="20" dur="500" fill="hold"/>
                                        <p:tgtEl>
                                          <p:spTgt spid="30"/>
                                        </p:tgtEl>
                                        <p:attrNameLst>
                                          <p:attrName>ppt_y</p:attrName>
                                        </p:attrNameLst>
                                      </p:cBhvr>
                                      <p:tavLst>
                                        <p:tav tm="0">
                                          <p:val>
                                            <p:strVal val="1+#ppt_h/2"/>
                                          </p:val>
                                        </p:tav>
                                        <p:tav tm="100000">
                                          <p:val>
                                            <p:strVal val="#ppt_y"/>
                                          </p:val>
                                        </p:tav>
                                      </p:tavLst>
                                    </p:anim>
                                  </p:childTnLst>
                                </p:cTn>
                              </p:par>
                            </p:childTnLst>
                          </p:cTn>
                        </p:par>
                        <p:par>
                          <p:cTn id="21" fill="hold">
                            <p:stCondLst>
                              <p:cond delay="2000"/>
                            </p:stCondLst>
                            <p:childTnLst>
                              <p:par>
                                <p:cTn id="22" presetID="1" presetClass="mediacall" presetSubtype="0" fill="hold" nodeType="afterEffect">
                                  <p:stCondLst>
                                    <p:cond delay="0"/>
                                  </p:stCondLst>
                                  <p:childTnLst>
                                    <p:cmd type="call" cmd="playFrom(0.0)">
                                      <p:cBhvr>
                                        <p:cTn id="23" dur="1" fill="hold"/>
                                        <p:tgtEl>
                                          <p:spTgt spid="5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4" repeatCount="indefinite" fill="hold" display="0">
                  <p:stCondLst>
                    <p:cond delay="indefinite"/>
                  </p:stCondLst>
                  <p:endCondLst>
                    <p:cond evt="onStopAudio" delay="0">
                      <p:tgtEl>
                        <p:sldTgt/>
                      </p:tgtEl>
                    </p:cond>
                  </p:endCondLst>
                </p:cTn>
                <p:tgtEl>
                  <p:spTgt spid="56"/>
                </p:tgtEl>
              </p:cMediaNode>
            </p:audio>
          </p:childTnLst>
        </p:cTn>
      </p:par>
    </p:tnLst>
    <p:bldLst>
      <p:bldP spid="2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5F4AE5B0-2F52-6A9E-A8FD-D74F4037F09C}"/>
              </a:ext>
            </a:extLst>
          </p:cNvPr>
          <p:cNvSpPr/>
          <p:nvPr/>
        </p:nvSpPr>
        <p:spPr>
          <a:xfrm>
            <a:off x="533160" y="1967528"/>
            <a:ext cx="5697707" cy="5174622"/>
          </a:xfrm>
          <a:prstGeom prst="rect">
            <a:avLst/>
          </a:prstGeom>
        </p:spPr>
        <p:txBody>
          <a:bodyPr wrap="square">
            <a:spAutoFit/>
          </a:bodyPr>
          <a:lstStyle/>
          <a:p>
            <a:pPr>
              <a:lnSpc>
                <a:spcPct val="150000"/>
              </a:lnSpc>
            </a:pPr>
            <a:r>
              <a:rPr lang="en-US" altLang="zh-CN" sz="2400" b="1" dirty="0">
                <a:solidFill>
                  <a:srgbClr val="333333"/>
                </a:solidFill>
                <a:cs typeface="+mn-ea"/>
                <a:sym typeface="+mn-lt"/>
              </a:rPr>
              <a:t>Forest</a:t>
            </a:r>
            <a:r>
              <a:rPr lang="en-US" altLang="zh-CN" dirty="0">
                <a:solidFill>
                  <a:srgbClr val="333333"/>
                </a:solidFill>
                <a:cs typeface="+mn-ea"/>
                <a:sym typeface="+mn-lt"/>
              </a:rPr>
              <a:t> is an efficiency software that helps users temporarily put down their phones and concentrate on their current work. When using forest, the user should first set the focus time, click start, plant the corresponding length of the tree, in the next set time gradually grow into a large tree, if you leave The Forest to switch other pages to use the phone, the small tree will wither, success will get the corresponding gold coins, the user can get a tree in reality through the gold coins obtained or buy other tree species and background sounds.
</a:t>
            </a:r>
            <a:endParaRPr lang="zh-CN" altLang="en-US" dirty="0">
              <a:solidFill>
                <a:srgbClr val="333333"/>
              </a:solidFill>
              <a:cs typeface="+mn-ea"/>
              <a:sym typeface="+mn-lt"/>
            </a:endParaRPr>
          </a:p>
        </p:txBody>
      </p:sp>
      <p:sp>
        <p:nvSpPr>
          <p:cNvPr id="3" name="矩形 2">
            <a:extLst>
              <a:ext uri="{FF2B5EF4-FFF2-40B4-BE49-F238E27FC236}">
                <a16:creationId xmlns:a16="http://schemas.microsoft.com/office/drawing/2014/main" id="{67E3064E-AC2F-08E3-F3B0-B30472E0DEF3}"/>
              </a:ext>
            </a:extLst>
          </p:cNvPr>
          <p:cNvSpPr/>
          <p:nvPr/>
        </p:nvSpPr>
        <p:spPr>
          <a:xfrm>
            <a:off x="822605" y="1250099"/>
            <a:ext cx="4830450" cy="523220"/>
          </a:xfrm>
          <a:prstGeom prst="rect">
            <a:avLst/>
          </a:prstGeom>
          <a:solidFill>
            <a:schemeClr val="tx2"/>
          </a:solidFill>
        </p:spPr>
        <p:txBody>
          <a:bodyPr wrap="square">
            <a:spAutoFit/>
          </a:bodyPr>
          <a:lstStyle/>
          <a:p>
            <a:pPr algn="ctr"/>
            <a:r>
              <a:rPr lang="en-US" altLang="zh-CN" sz="2800" dirty="0">
                <a:solidFill>
                  <a:schemeClr val="bg1"/>
                </a:solidFill>
                <a:cs typeface="+mn-ea"/>
                <a:sym typeface="+mn-lt"/>
              </a:rPr>
              <a:t>Developed by </a:t>
            </a:r>
            <a:r>
              <a:rPr lang="en-US" altLang="zh-CN" sz="2800" dirty="0" err="1">
                <a:solidFill>
                  <a:schemeClr val="bg1"/>
                </a:solidFill>
                <a:cs typeface="+mn-ea"/>
                <a:sym typeface="+mn-lt"/>
              </a:rPr>
              <a:t>Seekrtech</a:t>
            </a:r>
            <a:endParaRPr lang="zh-CN" altLang="en-US" sz="2800" dirty="0">
              <a:solidFill>
                <a:schemeClr val="bg1"/>
              </a:solidFill>
              <a:cs typeface="+mn-ea"/>
              <a:sym typeface="+mn-lt"/>
            </a:endParaRPr>
          </a:p>
        </p:txBody>
      </p:sp>
      <p:sp>
        <p:nvSpPr>
          <p:cNvPr id="6" name="文本框 5">
            <a:extLst>
              <a:ext uri="{FF2B5EF4-FFF2-40B4-BE49-F238E27FC236}">
                <a16:creationId xmlns:a16="http://schemas.microsoft.com/office/drawing/2014/main" id="{F155E2E0-2356-05F4-162F-99B6438D2E47}"/>
              </a:ext>
            </a:extLst>
          </p:cNvPr>
          <p:cNvSpPr txBox="1"/>
          <p:nvPr/>
        </p:nvSpPr>
        <p:spPr>
          <a:xfrm>
            <a:off x="822605" y="292853"/>
            <a:ext cx="2433918" cy="523220"/>
          </a:xfrm>
          <a:prstGeom prst="rect">
            <a:avLst/>
          </a:prstGeom>
          <a:noFill/>
        </p:spPr>
        <p:txBody>
          <a:bodyPr wrap="square" rtlCol="0">
            <a:spAutoFit/>
          </a:bodyPr>
          <a:lstStyle/>
          <a:p>
            <a:r>
              <a:rPr lang="zh-CN" altLang="en-US" sz="2800" dirty="0">
                <a:solidFill>
                  <a:srgbClr val="44546A"/>
                </a:solidFill>
                <a:latin typeface="微软雅黑" panose="020B0503020204020204" pitchFamily="34" charset="-122"/>
                <a:ea typeface="微软雅黑" panose="020B0503020204020204" pitchFamily="34" charset="-122"/>
              </a:rPr>
              <a:t>项目介绍</a:t>
            </a:r>
          </a:p>
        </p:txBody>
      </p:sp>
      <p:sp>
        <p:nvSpPr>
          <p:cNvPr id="7" name="流程图: 接点 6">
            <a:extLst>
              <a:ext uri="{FF2B5EF4-FFF2-40B4-BE49-F238E27FC236}">
                <a16:creationId xmlns:a16="http://schemas.microsoft.com/office/drawing/2014/main" id="{E99D04C9-B935-89EE-35FA-00B308F8EAB9}"/>
              </a:ext>
            </a:extLst>
          </p:cNvPr>
          <p:cNvSpPr/>
          <p:nvPr/>
        </p:nvSpPr>
        <p:spPr>
          <a:xfrm>
            <a:off x="396688" y="376517"/>
            <a:ext cx="363071" cy="355892"/>
          </a:xfrm>
          <a:prstGeom prst="flowChartConnector">
            <a:avLst/>
          </a:prstGeom>
          <a:solidFill>
            <a:srgbClr val="44546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a:extLst>
              <a:ext uri="{FF2B5EF4-FFF2-40B4-BE49-F238E27FC236}">
                <a16:creationId xmlns:a16="http://schemas.microsoft.com/office/drawing/2014/main" id="{2851F4C6-3081-F32E-2394-8EAC0694EAF1}"/>
              </a:ext>
            </a:extLst>
          </p:cNvPr>
          <p:cNvPicPr>
            <a:picLocks noChangeAspect="1"/>
          </p:cNvPicPr>
          <p:nvPr/>
        </p:nvPicPr>
        <p:blipFill>
          <a:blip r:embed="rId2"/>
          <a:stretch>
            <a:fillRect/>
          </a:stretch>
        </p:blipFill>
        <p:spPr>
          <a:xfrm>
            <a:off x="6353842" y="936870"/>
            <a:ext cx="5638700" cy="3265336"/>
          </a:xfrm>
          <a:prstGeom prst="rect">
            <a:avLst/>
          </a:prstGeom>
        </p:spPr>
      </p:pic>
      <p:pic>
        <p:nvPicPr>
          <p:cNvPr id="9" name="图片 8">
            <a:extLst>
              <a:ext uri="{FF2B5EF4-FFF2-40B4-BE49-F238E27FC236}">
                <a16:creationId xmlns:a16="http://schemas.microsoft.com/office/drawing/2014/main" id="{A45E15E8-5D42-1234-4239-AF51A4DF6A08}"/>
              </a:ext>
            </a:extLst>
          </p:cNvPr>
          <p:cNvPicPr>
            <a:picLocks noChangeAspect="1"/>
          </p:cNvPicPr>
          <p:nvPr/>
        </p:nvPicPr>
        <p:blipFill>
          <a:blip r:embed="rId3"/>
          <a:stretch>
            <a:fillRect/>
          </a:stretch>
        </p:blipFill>
        <p:spPr>
          <a:xfrm>
            <a:off x="7421879" y="4597503"/>
            <a:ext cx="3912617" cy="1176114"/>
          </a:xfrm>
          <a:prstGeom prst="rect">
            <a:avLst/>
          </a:prstGeom>
        </p:spPr>
      </p:pic>
    </p:spTree>
    <p:extLst>
      <p:ext uri="{BB962C8B-B14F-4D97-AF65-F5344CB8AC3E}">
        <p14:creationId xmlns:p14="http://schemas.microsoft.com/office/powerpoint/2010/main" val="1617125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arn(inVertical)">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7E3064E-AC2F-08E3-F3B0-B30472E0DEF3}"/>
              </a:ext>
            </a:extLst>
          </p:cNvPr>
          <p:cNvSpPr/>
          <p:nvPr/>
        </p:nvSpPr>
        <p:spPr>
          <a:xfrm>
            <a:off x="4465544" y="686514"/>
            <a:ext cx="3260911" cy="523220"/>
          </a:xfrm>
          <a:prstGeom prst="rect">
            <a:avLst/>
          </a:prstGeom>
          <a:solidFill>
            <a:schemeClr val="tx2"/>
          </a:solidFill>
        </p:spPr>
        <p:txBody>
          <a:bodyPr wrap="square">
            <a:spAutoFit/>
          </a:bodyPr>
          <a:lstStyle/>
          <a:p>
            <a:pPr algn="ctr"/>
            <a:r>
              <a:rPr lang="zh-CN" altLang="en-US" sz="2800" dirty="0">
                <a:solidFill>
                  <a:schemeClr val="bg1"/>
                </a:solidFill>
                <a:cs typeface="+mn-ea"/>
                <a:sym typeface="+mn-lt"/>
              </a:rPr>
              <a:t>行业背景</a:t>
            </a:r>
          </a:p>
        </p:txBody>
      </p:sp>
      <p:sp>
        <p:nvSpPr>
          <p:cNvPr id="6" name="文本框 5">
            <a:extLst>
              <a:ext uri="{FF2B5EF4-FFF2-40B4-BE49-F238E27FC236}">
                <a16:creationId xmlns:a16="http://schemas.microsoft.com/office/drawing/2014/main" id="{F155E2E0-2356-05F4-162F-99B6438D2E47}"/>
              </a:ext>
            </a:extLst>
          </p:cNvPr>
          <p:cNvSpPr txBox="1"/>
          <p:nvPr/>
        </p:nvSpPr>
        <p:spPr>
          <a:xfrm>
            <a:off x="822605" y="292853"/>
            <a:ext cx="2433918" cy="523220"/>
          </a:xfrm>
          <a:prstGeom prst="rect">
            <a:avLst/>
          </a:prstGeom>
          <a:noFill/>
        </p:spPr>
        <p:txBody>
          <a:bodyPr wrap="square" rtlCol="0">
            <a:spAutoFit/>
          </a:bodyPr>
          <a:lstStyle/>
          <a:p>
            <a:r>
              <a:rPr lang="zh-CN" altLang="en-US" sz="2800" dirty="0">
                <a:solidFill>
                  <a:srgbClr val="44546A"/>
                </a:solidFill>
                <a:latin typeface="微软雅黑" panose="020B0503020204020204" pitchFamily="34" charset="-122"/>
                <a:ea typeface="微软雅黑" panose="020B0503020204020204" pitchFamily="34" charset="-122"/>
              </a:rPr>
              <a:t>行业分析</a:t>
            </a:r>
          </a:p>
        </p:txBody>
      </p:sp>
      <p:sp>
        <p:nvSpPr>
          <p:cNvPr id="7" name="流程图: 接点 6">
            <a:extLst>
              <a:ext uri="{FF2B5EF4-FFF2-40B4-BE49-F238E27FC236}">
                <a16:creationId xmlns:a16="http://schemas.microsoft.com/office/drawing/2014/main" id="{E99D04C9-B935-89EE-35FA-00B308F8EAB9}"/>
              </a:ext>
            </a:extLst>
          </p:cNvPr>
          <p:cNvSpPr/>
          <p:nvPr/>
        </p:nvSpPr>
        <p:spPr>
          <a:xfrm>
            <a:off x="396688" y="376517"/>
            <a:ext cx="363071" cy="355892"/>
          </a:xfrm>
          <a:prstGeom prst="flowChartConnector">
            <a:avLst/>
          </a:prstGeom>
          <a:solidFill>
            <a:srgbClr val="44546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id="{3C74A929-D3BB-6815-6D4F-DEACB8E78756}"/>
              </a:ext>
            </a:extLst>
          </p:cNvPr>
          <p:cNvGrpSpPr/>
          <p:nvPr/>
        </p:nvGrpSpPr>
        <p:grpSpPr>
          <a:xfrm>
            <a:off x="309281" y="2126615"/>
            <a:ext cx="6934200" cy="4266565"/>
            <a:chOff x="1827" y="1928"/>
            <a:chExt cx="10920" cy="6719"/>
          </a:xfrm>
        </p:grpSpPr>
        <p:sp>
          <p:nvSpPr>
            <p:cNvPr id="11" name="文本框 10">
              <a:extLst>
                <a:ext uri="{FF2B5EF4-FFF2-40B4-BE49-F238E27FC236}">
                  <a16:creationId xmlns:a16="http://schemas.microsoft.com/office/drawing/2014/main" id="{A02E6287-B699-44F2-2F31-A95085B96F3F}"/>
                </a:ext>
              </a:extLst>
            </p:cNvPr>
            <p:cNvSpPr txBox="1"/>
            <p:nvPr/>
          </p:nvSpPr>
          <p:spPr>
            <a:xfrm>
              <a:off x="2216" y="2944"/>
              <a:ext cx="9637" cy="5703"/>
            </a:xfrm>
            <a:prstGeom prst="rect">
              <a:avLst/>
            </a:prstGeom>
            <a:noFill/>
          </p:spPr>
          <p:txBody>
            <a:bodyPr wrap="square" rtlCol="0">
              <a:spAutoFit/>
            </a:bodyPr>
            <a:lstStyle/>
            <a:p>
              <a:pPr indent="-285750" fontAlgn="ctr">
                <a:lnSpc>
                  <a:spcPct val="150000"/>
                </a:lnSpc>
                <a:spcAft>
                  <a:spcPts val="800"/>
                </a:spcAft>
                <a:buSzPct val="100000"/>
                <a:buFont typeface="Wingdings" panose="05000000000000000000" charset="0"/>
                <a:buChar char=""/>
              </a:pPr>
              <a:r>
                <a:rPr lang="en-US" altLang="zh-CN" sz="2400" spc="60" dirty="0">
                  <a:solidFill>
                    <a:srgbClr val="44546A"/>
                  </a:solidFill>
                  <a:effectLst>
                    <a:outerShdw blurRad="38100" dist="25400" dir="5400000" algn="ctr" rotWithShape="0">
                      <a:srgbClr val="6E747A">
                        <a:alpha val="43000"/>
                      </a:srgbClr>
                    </a:outerShdw>
                  </a:effectLst>
                  <a:latin typeface="方正兰亭黑简体" panose="02000000000000000000" charset="-122"/>
                  <a:ea typeface="方正兰亭黑简体" panose="02000000000000000000" charset="-122"/>
                  <a:sym typeface="+mn-ea"/>
                </a:rPr>
                <a:t>The Internet is developing rapidly, and people cannot focus on learning
People desperately need to control their phones
There is an urgent need to improve efficiency</a:t>
              </a:r>
              <a:endParaRPr lang="zh-CN" altLang="en-US" sz="2400" spc="60" dirty="0">
                <a:solidFill>
                  <a:srgbClr val="44546A"/>
                </a:solidFill>
                <a:effectLst>
                  <a:outerShdw blurRad="38100" dist="25400" dir="5400000" algn="ctr" rotWithShape="0">
                    <a:srgbClr val="6E747A">
                      <a:alpha val="43000"/>
                    </a:srgbClr>
                  </a:outerShdw>
                </a:effectLst>
                <a:latin typeface="方正兰亭黑简体" panose="02000000000000000000" charset="-122"/>
                <a:ea typeface="方正兰亭黑简体" panose="02000000000000000000" charset="-122"/>
                <a:sym typeface="+mn-ea"/>
              </a:endParaRPr>
            </a:p>
          </p:txBody>
        </p:sp>
        <p:grpSp>
          <p:nvGrpSpPr>
            <p:cNvPr id="12" name="组合 11">
              <a:extLst>
                <a:ext uri="{FF2B5EF4-FFF2-40B4-BE49-F238E27FC236}">
                  <a16:creationId xmlns:a16="http://schemas.microsoft.com/office/drawing/2014/main" id="{37449C06-ED18-D783-1226-3379C96B1C48}"/>
                </a:ext>
              </a:extLst>
            </p:cNvPr>
            <p:cNvGrpSpPr/>
            <p:nvPr/>
          </p:nvGrpSpPr>
          <p:grpSpPr>
            <a:xfrm>
              <a:off x="1827" y="1928"/>
              <a:ext cx="10920" cy="916"/>
              <a:chOff x="1840" y="947"/>
              <a:chExt cx="10920" cy="916"/>
            </a:xfrm>
          </p:grpSpPr>
          <p:sp>
            <p:nvSpPr>
              <p:cNvPr id="13" name="文本框 12">
                <a:extLst>
                  <a:ext uri="{FF2B5EF4-FFF2-40B4-BE49-F238E27FC236}">
                    <a16:creationId xmlns:a16="http://schemas.microsoft.com/office/drawing/2014/main" id="{C58DD429-2827-7F5D-FE58-FE50A4C9B5A8}"/>
                  </a:ext>
                </a:extLst>
              </p:cNvPr>
              <p:cNvSpPr txBox="1"/>
              <p:nvPr/>
            </p:nvSpPr>
            <p:spPr>
              <a:xfrm>
                <a:off x="2746" y="947"/>
                <a:ext cx="10014" cy="916"/>
              </a:xfrm>
              <a:prstGeom prst="rect">
                <a:avLst/>
              </a:prstGeom>
              <a:noFill/>
            </p:spPr>
            <p:txBody>
              <a:bodyPr wrap="square" rtlCol="0">
                <a:spAutoFit/>
              </a:bodyPr>
              <a:lstStyle/>
              <a:p>
                <a:pPr algn="just">
                  <a:lnSpc>
                    <a:spcPct val="125000"/>
                  </a:lnSpc>
                </a:pPr>
                <a:r>
                  <a:rPr lang="en-US" altLang="zh-CN" sz="2800" b="1" dirty="0">
                    <a:solidFill>
                      <a:srgbClr val="44546A"/>
                    </a:solidFill>
                    <a:latin typeface="方正兰亭黑简体" panose="02000000000000000000" charset="-122"/>
                    <a:ea typeface="方正兰亭黑简体" panose="02000000000000000000" charset="-122"/>
                    <a:cs typeface="造字工房静黑体 常规体" charset="-122"/>
                  </a:rPr>
                  <a:t>How was Forest born?</a:t>
                </a:r>
                <a:endParaRPr lang="zh-CN" altLang="en-US" sz="2800" b="1" dirty="0">
                  <a:solidFill>
                    <a:srgbClr val="44546A"/>
                  </a:solidFill>
                  <a:latin typeface="方正兰亭黑简体" panose="02000000000000000000" charset="-122"/>
                  <a:ea typeface="方正兰亭黑简体" panose="02000000000000000000" charset="-122"/>
                  <a:cs typeface="造字工房静黑体 常规体" charset="-122"/>
                </a:endParaRPr>
              </a:p>
            </p:txBody>
          </p:sp>
          <p:pic>
            <p:nvPicPr>
              <p:cNvPr id="14" name="图片 14" descr="20289030">
                <a:extLst>
                  <a:ext uri="{FF2B5EF4-FFF2-40B4-BE49-F238E27FC236}">
                    <a16:creationId xmlns:a16="http://schemas.microsoft.com/office/drawing/2014/main" id="{729E6CAF-C145-B196-0C26-6653A61BFA5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840" y="997"/>
                <a:ext cx="796" cy="796"/>
              </a:xfrm>
              <a:prstGeom prst="rect">
                <a:avLst/>
              </a:prstGeom>
            </p:spPr>
          </p:pic>
        </p:grpSp>
      </p:grpSp>
      <p:pic>
        <p:nvPicPr>
          <p:cNvPr id="15" name="图片 14">
            <a:extLst>
              <a:ext uri="{FF2B5EF4-FFF2-40B4-BE49-F238E27FC236}">
                <a16:creationId xmlns:a16="http://schemas.microsoft.com/office/drawing/2014/main" id="{34A20C1A-BEC2-5A0C-7D5B-88A487333FA6}"/>
              </a:ext>
            </a:extLst>
          </p:cNvPr>
          <p:cNvPicPr>
            <a:picLocks noChangeAspect="1"/>
          </p:cNvPicPr>
          <p:nvPr/>
        </p:nvPicPr>
        <p:blipFill>
          <a:blip r:embed="rId4"/>
          <a:stretch>
            <a:fillRect/>
          </a:stretch>
        </p:blipFill>
        <p:spPr>
          <a:xfrm>
            <a:off x="7419534" y="1703454"/>
            <a:ext cx="3792407" cy="3576671"/>
          </a:xfrm>
          <a:prstGeom prst="rect">
            <a:avLst/>
          </a:prstGeom>
          <a:ln>
            <a:noFill/>
          </a:ln>
          <a:effectLst>
            <a:outerShdw blurRad="190500" algn="tl" rotWithShape="0">
              <a:srgbClr val="000000">
                <a:alpha val="70000"/>
              </a:srgbClr>
            </a:outerShdw>
          </a:effectLst>
        </p:spPr>
      </p:pic>
      <p:sp>
        <p:nvSpPr>
          <p:cNvPr id="16" name="文本框 15">
            <a:extLst>
              <a:ext uri="{FF2B5EF4-FFF2-40B4-BE49-F238E27FC236}">
                <a16:creationId xmlns:a16="http://schemas.microsoft.com/office/drawing/2014/main" id="{F6E5C3B2-C67B-8472-71E5-D5F609F8562E}"/>
              </a:ext>
            </a:extLst>
          </p:cNvPr>
          <p:cNvSpPr txBox="1"/>
          <p:nvPr/>
        </p:nvSpPr>
        <p:spPr>
          <a:xfrm>
            <a:off x="7313331" y="5702430"/>
            <a:ext cx="4249946" cy="830997"/>
          </a:xfrm>
          <a:prstGeom prst="rect">
            <a:avLst/>
          </a:prstGeom>
          <a:noFill/>
        </p:spPr>
        <p:txBody>
          <a:bodyPr wrap="none" rtlCol="0">
            <a:spAutoFit/>
          </a:bodyPr>
          <a:lstStyle/>
          <a:p>
            <a:pPr algn="l"/>
            <a:r>
              <a:rPr lang="en-US" altLang="zh-CN" sz="4800" b="1" dirty="0">
                <a:solidFill>
                  <a:srgbClr val="44546A"/>
                </a:solidFill>
                <a:latin typeface="方正兰亭黑简体" panose="02000000000000000000" charset="-122"/>
                <a:ea typeface="方正兰亭黑简体" panose="02000000000000000000" charset="-122"/>
                <a:cs typeface="造字工房静黑体 常规体" charset="-122"/>
              </a:rPr>
              <a:t>Forest—born</a:t>
            </a:r>
            <a:endParaRPr lang="zh-CN" altLang="en-US" sz="4800" dirty="0">
              <a:solidFill>
                <a:srgbClr val="44546A"/>
              </a:solidFill>
              <a:latin typeface="思源黑体 CN Heavy" panose="020B0A00000000000000" charset="-122"/>
              <a:ea typeface="思源黑体 CN Heavy" panose="020B0A00000000000000" charset="-122"/>
              <a:cs typeface="思源黑体 CN Heavy" panose="020B0A00000000000000" charset="-122"/>
            </a:endParaRPr>
          </a:p>
        </p:txBody>
      </p:sp>
    </p:spTree>
    <p:extLst>
      <p:ext uri="{BB962C8B-B14F-4D97-AF65-F5344CB8AC3E}">
        <p14:creationId xmlns:p14="http://schemas.microsoft.com/office/powerpoint/2010/main" val="3817923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7E3064E-AC2F-08E3-F3B0-B30472E0DEF3}"/>
              </a:ext>
            </a:extLst>
          </p:cNvPr>
          <p:cNvSpPr/>
          <p:nvPr/>
        </p:nvSpPr>
        <p:spPr>
          <a:xfrm>
            <a:off x="4267351" y="808316"/>
            <a:ext cx="3260911" cy="523220"/>
          </a:xfrm>
          <a:prstGeom prst="rect">
            <a:avLst/>
          </a:prstGeom>
          <a:solidFill>
            <a:schemeClr val="tx2"/>
          </a:solidFill>
        </p:spPr>
        <p:txBody>
          <a:bodyPr wrap="square">
            <a:spAutoFit/>
          </a:bodyPr>
          <a:lstStyle/>
          <a:p>
            <a:pPr algn="ctr"/>
            <a:r>
              <a:rPr lang="zh-CN" altLang="en-US" sz="2800" dirty="0">
                <a:solidFill>
                  <a:schemeClr val="bg1"/>
                </a:solidFill>
                <a:cs typeface="+mn-ea"/>
                <a:sym typeface="+mn-lt"/>
              </a:rPr>
              <a:t>产品优势</a:t>
            </a:r>
          </a:p>
        </p:txBody>
      </p:sp>
      <p:sp>
        <p:nvSpPr>
          <p:cNvPr id="6" name="文本框 5">
            <a:extLst>
              <a:ext uri="{FF2B5EF4-FFF2-40B4-BE49-F238E27FC236}">
                <a16:creationId xmlns:a16="http://schemas.microsoft.com/office/drawing/2014/main" id="{F155E2E0-2356-05F4-162F-99B6438D2E47}"/>
              </a:ext>
            </a:extLst>
          </p:cNvPr>
          <p:cNvSpPr txBox="1"/>
          <p:nvPr/>
        </p:nvSpPr>
        <p:spPr>
          <a:xfrm>
            <a:off x="846938" y="319607"/>
            <a:ext cx="2433918" cy="523220"/>
          </a:xfrm>
          <a:prstGeom prst="rect">
            <a:avLst/>
          </a:prstGeom>
          <a:noFill/>
        </p:spPr>
        <p:txBody>
          <a:bodyPr wrap="square" rtlCol="0">
            <a:spAutoFit/>
          </a:bodyPr>
          <a:lstStyle/>
          <a:p>
            <a:r>
              <a:rPr lang="zh-CN" altLang="en-US" sz="2800" dirty="0">
                <a:solidFill>
                  <a:srgbClr val="44546A"/>
                </a:solidFill>
                <a:latin typeface="微软雅黑" panose="020B0503020204020204" pitchFamily="34" charset="-122"/>
                <a:ea typeface="微软雅黑" panose="020B0503020204020204" pitchFamily="34" charset="-122"/>
              </a:rPr>
              <a:t>行业分析</a:t>
            </a:r>
          </a:p>
        </p:txBody>
      </p:sp>
      <p:sp>
        <p:nvSpPr>
          <p:cNvPr id="7" name="流程图: 接点 6">
            <a:extLst>
              <a:ext uri="{FF2B5EF4-FFF2-40B4-BE49-F238E27FC236}">
                <a16:creationId xmlns:a16="http://schemas.microsoft.com/office/drawing/2014/main" id="{E99D04C9-B935-89EE-35FA-00B308F8EAB9}"/>
              </a:ext>
            </a:extLst>
          </p:cNvPr>
          <p:cNvSpPr/>
          <p:nvPr/>
        </p:nvSpPr>
        <p:spPr>
          <a:xfrm>
            <a:off x="396688" y="376517"/>
            <a:ext cx="363071" cy="355892"/>
          </a:xfrm>
          <a:prstGeom prst="flowChartConnector">
            <a:avLst/>
          </a:prstGeom>
          <a:solidFill>
            <a:srgbClr val="44546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立方体 46">
            <a:extLst>
              <a:ext uri="{FF2B5EF4-FFF2-40B4-BE49-F238E27FC236}">
                <a16:creationId xmlns:a16="http://schemas.microsoft.com/office/drawing/2014/main" id="{D3F807B4-9C51-2972-DC42-D4CA9F7DAF27}"/>
              </a:ext>
            </a:extLst>
          </p:cNvPr>
          <p:cNvSpPr/>
          <p:nvPr/>
        </p:nvSpPr>
        <p:spPr>
          <a:xfrm>
            <a:off x="3937245" y="1871046"/>
            <a:ext cx="2520950" cy="1216660"/>
          </a:xfrm>
          <a:prstGeom prst="cube">
            <a:avLst>
              <a:gd name="adj" fmla="val 1873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48" name="立方体 47">
            <a:extLst>
              <a:ext uri="{FF2B5EF4-FFF2-40B4-BE49-F238E27FC236}">
                <a16:creationId xmlns:a16="http://schemas.microsoft.com/office/drawing/2014/main" id="{2E30CF0B-BCC4-7720-B66F-DAB5EC4AA600}"/>
              </a:ext>
            </a:extLst>
          </p:cNvPr>
          <p:cNvSpPr/>
          <p:nvPr/>
        </p:nvSpPr>
        <p:spPr>
          <a:xfrm rot="5400000" flipH="1">
            <a:off x="6004170" y="2523191"/>
            <a:ext cx="2520950" cy="1216660"/>
          </a:xfrm>
          <a:prstGeom prst="cube">
            <a:avLst>
              <a:gd name="adj" fmla="val 18736"/>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49" name="立方体 48">
            <a:extLst>
              <a:ext uri="{FF2B5EF4-FFF2-40B4-BE49-F238E27FC236}">
                <a16:creationId xmlns:a16="http://schemas.microsoft.com/office/drawing/2014/main" id="{17B37DA3-D8CC-666E-C771-C94CFBF83DAC}"/>
              </a:ext>
            </a:extLst>
          </p:cNvPr>
          <p:cNvSpPr/>
          <p:nvPr/>
        </p:nvSpPr>
        <p:spPr>
          <a:xfrm rot="5400000" flipH="1">
            <a:off x="3285100" y="3861136"/>
            <a:ext cx="2520950" cy="1216660"/>
          </a:xfrm>
          <a:prstGeom prst="cube">
            <a:avLst>
              <a:gd name="adj" fmla="val 18736"/>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accent1">
                  <a:lumMod val="75000"/>
                </a:schemeClr>
              </a:solidFill>
              <a:latin typeface="Arial" panose="020B0604020202020204" pitchFamily="34" charset="0"/>
              <a:ea typeface="微软雅黑" panose="020B0503020204020204" charset="-122"/>
              <a:sym typeface="Arial" panose="020B0604020202020204" pitchFamily="34" charset="0"/>
            </a:endParaRPr>
          </a:p>
        </p:txBody>
      </p:sp>
      <p:sp>
        <p:nvSpPr>
          <p:cNvPr id="50" name="立方体 49">
            <a:extLst>
              <a:ext uri="{FF2B5EF4-FFF2-40B4-BE49-F238E27FC236}">
                <a16:creationId xmlns:a16="http://schemas.microsoft.com/office/drawing/2014/main" id="{88FB9AD9-2F03-B3FC-6414-F039F46F1330}"/>
              </a:ext>
            </a:extLst>
          </p:cNvPr>
          <p:cNvSpPr/>
          <p:nvPr/>
        </p:nvSpPr>
        <p:spPr>
          <a:xfrm>
            <a:off x="5352025" y="4513281"/>
            <a:ext cx="2520950" cy="1216660"/>
          </a:xfrm>
          <a:prstGeom prst="cube">
            <a:avLst>
              <a:gd name="adj" fmla="val 18736"/>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51" name="文本框 20">
            <a:extLst>
              <a:ext uri="{FF2B5EF4-FFF2-40B4-BE49-F238E27FC236}">
                <a16:creationId xmlns:a16="http://schemas.microsoft.com/office/drawing/2014/main" id="{7D511456-F1B6-4699-B43C-BD5DF3D13155}"/>
              </a:ext>
            </a:extLst>
          </p:cNvPr>
          <p:cNvSpPr txBox="1"/>
          <p:nvPr/>
        </p:nvSpPr>
        <p:spPr>
          <a:xfrm flipH="1">
            <a:off x="5067545" y="3323291"/>
            <a:ext cx="1660525" cy="953135"/>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r>
              <a:rPr lang="zh-CN" altLang="en-US" sz="2800" b="1" dirty="0">
                <a:solidFill>
                  <a:srgbClr val="44546A"/>
                </a:solidFill>
                <a:latin typeface="Arial" panose="020B0604020202020204" pitchFamily="34" charset="0"/>
                <a:ea typeface="微软雅黑" panose="020B0503020204020204" charset="-122"/>
                <a:sym typeface="Arial" panose="020B0604020202020204" pitchFamily="34" charset="0"/>
              </a:rPr>
              <a:t>竞争</a:t>
            </a:r>
            <a:endParaRPr lang="en-US" altLang="zh-CN" sz="2800" b="1" dirty="0">
              <a:solidFill>
                <a:srgbClr val="44546A"/>
              </a:solidFill>
              <a:latin typeface="Arial" panose="020B0604020202020204" pitchFamily="34" charset="0"/>
              <a:ea typeface="微软雅黑" panose="020B0503020204020204" charset="-122"/>
              <a:sym typeface="Arial" panose="020B0604020202020204" pitchFamily="34" charset="0"/>
            </a:endParaRPr>
          </a:p>
          <a:p>
            <a:pPr lvl="0" algn="ctr"/>
            <a:r>
              <a:rPr lang="zh-CN" altLang="en-US" sz="2800" b="1" dirty="0">
                <a:solidFill>
                  <a:srgbClr val="44546A"/>
                </a:solidFill>
                <a:latin typeface="Arial" panose="020B0604020202020204" pitchFamily="34" charset="0"/>
                <a:ea typeface="微软雅黑" panose="020B0503020204020204" charset="-122"/>
                <a:sym typeface="Arial" panose="020B0604020202020204" pitchFamily="34" charset="0"/>
              </a:rPr>
              <a:t>优势</a:t>
            </a:r>
            <a:endParaRPr lang="en-US" altLang="zh-CN" sz="2800" b="1" dirty="0">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52" name="Freeform 94">
            <a:extLst>
              <a:ext uri="{FF2B5EF4-FFF2-40B4-BE49-F238E27FC236}">
                <a16:creationId xmlns:a16="http://schemas.microsoft.com/office/drawing/2014/main" id="{C6B2F807-4C1E-26C1-DEBF-18A443965B74}"/>
              </a:ext>
            </a:extLst>
          </p:cNvPr>
          <p:cNvSpPr>
            <a:spLocks noEditPoints="1"/>
          </p:cNvSpPr>
          <p:nvPr/>
        </p:nvSpPr>
        <p:spPr>
          <a:xfrm>
            <a:off x="4099170" y="4999986"/>
            <a:ext cx="674370" cy="627380"/>
          </a:xfrm>
          <a:custGeom>
            <a:avLst/>
            <a:gdLst/>
            <a:ahLst/>
            <a:cxnLst>
              <a:cxn ang="0">
                <a:pos x="203996" y="0"/>
              </a:cxn>
              <a:cxn ang="0">
                <a:pos x="202099" y="0"/>
              </a:cxn>
              <a:cxn ang="0">
                <a:pos x="201150" y="0"/>
              </a:cxn>
              <a:cxn ang="0">
                <a:pos x="131886" y="69152"/>
              </a:cxn>
              <a:cxn ang="0">
                <a:pos x="131886" y="110832"/>
              </a:cxn>
              <a:cxn ang="0">
                <a:pos x="0" y="110832"/>
              </a:cxn>
              <a:cxn ang="0">
                <a:pos x="0" y="254819"/>
              </a:cxn>
              <a:cxn ang="0">
                <a:pos x="191662" y="254819"/>
              </a:cxn>
              <a:cxn ang="0">
                <a:pos x="191662" y="110832"/>
              </a:cxn>
              <a:cxn ang="0">
                <a:pos x="166043" y="110832"/>
              </a:cxn>
              <a:cxn ang="0">
                <a:pos x="166043" y="69152"/>
              </a:cxn>
              <a:cxn ang="0">
                <a:pos x="201150" y="34102"/>
              </a:cxn>
              <a:cxn ang="0">
                <a:pos x="203047" y="34102"/>
              </a:cxn>
              <a:cxn ang="0">
                <a:pos x="203996" y="34102"/>
              </a:cxn>
              <a:cxn ang="0">
                <a:pos x="238154" y="69152"/>
              </a:cxn>
              <a:cxn ang="0">
                <a:pos x="238154" y="86203"/>
              </a:cxn>
              <a:cxn ang="0">
                <a:pos x="250488" y="86203"/>
              </a:cxn>
              <a:cxn ang="0">
                <a:pos x="250488" y="89992"/>
              </a:cxn>
              <a:cxn ang="0">
                <a:pos x="238154" y="101359"/>
              </a:cxn>
              <a:cxn ang="0">
                <a:pos x="238154" y="110832"/>
              </a:cxn>
              <a:cxn ang="0">
                <a:pos x="273260" y="110832"/>
              </a:cxn>
              <a:cxn ang="0">
                <a:pos x="273260" y="69152"/>
              </a:cxn>
              <a:cxn ang="0">
                <a:pos x="203996" y="0"/>
              </a:cxn>
              <a:cxn ang="0">
                <a:pos x="117654" y="228295"/>
              </a:cxn>
              <a:cxn ang="0">
                <a:pos x="74008" y="228295"/>
              </a:cxn>
              <a:cxn ang="0">
                <a:pos x="84445" y="181878"/>
              </a:cxn>
              <a:cxn ang="0">
                <a:pos x="74008" y="162933"/>
              </a:cxn>
              <a:cxn ang="0">
                <a:pos x="95831" y="141145"/>
              </a:cxn>
              <a:cxn ang="0">
                <a:pos x="117654" y="162933"/>
              </a:cxn>
              <a:cxn ang="0">
                <a:pos x="106268" y="181878"/>
              </a:cxn>
              <a:cxn ang="0">
                <a:pos x="117654" y="228295"/>
              </a:cxn>
            </a:cxnLst>
            <a:rect l="0" t="0" r="0" b="0"/>
            <a:pathLst>
              <a:path w="288" h="269">
                <a:moveTo>
                  <a:pt x="215" y="0"/>
                </a:moveTo>
                <a:cubicBezTo>
                  <a:pt x="214" y="0"/>
                  <a:pt x="214" y="0"/>
                  <a:pt x="213" y="0"/>
                </a:cubicBezTo>
                <a:cubicBezTo>
                  <a:pt x="213" y="0"/>
                  <a:pt x="212" y="0"/>
                  <a:pt x="212" y="0"/>
                </a:cubicBezTo>
                <a:cubicBezTo>
                  <a:pt x="172" y="0"/>
                  <a:pt x="139" y="33"/>
                  <a:pt x="139" y="73"/>
                </a:cubicBezTo>
                <a:cubicBezTo>
                  <a:pt x="139" y="73"/>
                  <a:pt x="139" y="99"/>
                  <a:pt x="139" y="117"/>
                </a:cubicBezTo>
                <a:cubicBezTo>
                  <a:pt x="0" y="117"/>
                  <a:pt x="0" y="117"/>
                  <a:pt x="0" y="117"/>
                </a:cubicBezTo>
                <a:cubicBezTo>
                  <a:pt x="0" y="269"/>
                  <a:pt x="0" y="269"/>
                  <a:pt x="0" y="269"/>
                </a:cubicBezTo>
                <a:cubicBezTo>
                  <a:pt x="202" y="269"/>
                  <a:pt x="202" y="269"/>
                  <a:pt x="202" y="269"/>
                </a:cubicBezTo>
                <a:cubicBezTo>
                  <a:pt x="202" y="117"/>
                  <a:pt x="202" y="117"/>
                  <a:pt x="202" y="117"/>
                </a:cubicBezTo>
                <a:cubicBezTo>
                  <a:pt x="175" y="117"/>
                  <a:pt x="175" y="117"/>
                  <a:pt x="175" y="117"/>
                </a:cubicBezTo>
                <a:cubicBezTo>
                  <a:pt x="175" y="99"/>
                  <a:pt x="175" y="73"/>
                  <a:pt x="175" y="73"/>
                </a:cubicBezTo>
                <a:cubicBezTo>
                  <a:pt x="175" y="53"/>
                  <a:pt x="192" y="36"/>
                  <a:pt x="212" y="36"/>
                </a:cubicBezTo>
                <a:cubicBezTo>
                  <a:pt x="213" y="36"/>
                  <a:pt x="214" y="36"/>
                  <a:pt x="214" y="36"/>
                </a:cubicBezTo>
                <a:cubicBezTo>
                  <a:pt x="214" y="36"/>
                  <a:pt x="214" y="36"/>
                  <a:pt x="215" y="36"/>
                </a:cubicBezTo>
                <a:cubicBezTo>
                  <a:pt x="235" y="36"/>
                  <a:pt x="251" y="53"/>
                  <a:pt x="251" y="73"/>
                </a:cubicBezTo>
                <a:cubicBezTo>
                  <a:pt x="251" y="73"/>
                  <a:pt x="251" y="81"/>
                  <a:pt x="251" y="91"/>
                </a:cubicBezTo>
                <a:cubicBezTo>
                  <a:pt x="264" y="91"/>
                  <a:pt x="264" y="91"/>
                  <a:pt x="264" y="91"/>
                </a:cubicBezTo>
                <a:cubicBezTo>
                  <a:pt x="264" y="95"/>
                  <a:pt x="264" y="95"/>
                  <a:pt x="264" y="95"/>
                </a:cubicBezTo>
                <a:cubicBezTo>
                  <a:pt x="251" y="107"/>
                  <a:pt x="251" y="107"/>
                  <a:pt x="251" y="107"/>
                </a:cubicBezTo>
                <a:cubicBezTo>
                  <a:pt x="251" y="111"/>
                  <a:pt x="251" y="114"/>
                  <a:pt x="251" y="117"/>
                </a:cubicBezTo>
                <a:cubicBezTo>
                  <a:pt x="288" y="117"/>
                  <a:pt x="288" y="117"/>
                  <a:pt x="288" y="117"/>
                </a:cubicBezTo>
                <a:cubicBezTo>
                  <a:pt x="288" y="99"/>
                  <a:pt x="288" y="73"/>
                  <a:pt x="288" y="73"/>
                </a:cubicBezTo>
                <a:cubicBezTo>
                  <a:pt x="288" y="33"/>
                  <a:pt x="255" y="0"/>
                  <a:pt x="215" y="0"/>
                </a:cubicBezTo>
                <a:close/>
                <a:moveTo>
                  <a:pt x="124" y="241"/>
                </a:moveTo>
                <a:cubicBezTo>
                  <a:pt x="78" y="241"/>
                  <a:pt x="78" y="241"/>
                  <a:pt x="78" y="241"/>
                </a:cubicBezTo>
                <a:cubicBezTo>
                  <a:pt x="89" y="192"/>
                  <a:pt x="89" y="192"/>
                  <a:pt x="89" y="192"/>
                </a:cubicBezTo>
                <a:cubicBezTo>
                  <a:pt x="82" y="188"/>
                  <a:pt x="78" y="181"/>
                  <a:pt x="78" y="172"/>
                </a:cubicBezTo>
                <a:cubicBezTo>
                  <a:pt x="78" y="160"/>
                  <a:pt x="88" y="149"/>
                  <a:pt x="101" y="149"/>
                </a:cubicBezTo>
                <a:cubicBezTo>
                  <a:pt x="113" y="149"/>
                  <a:pt x="124" y="160"/>
                  <a:pt x="124" y="172"/>
                </a:cubicBezTo>
                <a:cubicBezTo>
                  <a:pt x="124" y="181"/>
                  <a:pt x="119" y="188"/>
                  <a:pt x="112" y="192"/>
                </a:cubicBezTo>
                <a:lnTo>
                  <a:pt x="124" y="241"/>
                </a:lnTo>
                <a:close/>
              </a:path>
            </a:pathLst>
          </a:custGeom>
          <a:solidFill>
            <a:schemeClr val="bg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53" name="Freeform 33">
            <a:extLst>
              <a:ext uri="{FF2B5EF4-FFF2-40B4-BE49-F238E27FC236}">
                <a16:creationId xmlns:a16="http://schemas.microsoft.com/office/drawing/2014/main" id="{AD00CA42-C486-A0C4-5D0D-3213CED5E151}"/>
              </a:ext>
            </a:extLst>
          </p:cNvPr>
          <p:cNvSpPr/>
          <p:nvPr/>
        </p:nvSpPr>
        <p:spPr>
          <a:xfrm>
            <a:off x="4193785" y="2368251"/>
            <a:ext cx="72390" cy="147955"/>
          </a:xfrm>
          <a:custGeom>
            <a:avLst/>
            <a:gdLst/>
            <a:ahLst/>
            <a:cxnLst>
              <a:cxn ang="0">
                <a:pos x="69747027" y="116085108"/>
              </a:cxn>
              <a:cxn ang="0">
                <a:pos x="69747027" y="9212910"/>
              </a:cxn>
              <a:cxn ang="0">
                <a:pos x="56551384" y="0"/>
              </a:cxn>
              <a:cxn ang="0">
                <a:pos x="16965827" y="0"/>
              </a:cxn>
              <a:cxn ang="0">
                <a:pos x="0" y="9212910"/>
              </a:cxn>
              <a:cxn ang="0">
                <a:pos x="0" y="116085108"/>
              </a:cxn>
              <a:cxn ang="0">
                <a:pos x="16965827" y="127141414"/>
              </a:cxn>
              <a:cxn ang="0">
                <a:pos x="56551384" y="127141414"/>
              </a:cxn>
              <a:cxn ang="0">
                <a:pos x="69747027" y="116085108"/>
              </a:cxn>
            </a:cxnLst>
            <a:rect l="0" t="0" r="0" b="0"/>
            <a:pathLst>
              <a:path w="37" h="69">
                <a:moveTo>
                  <a:pt x="37" y="63"/>
                </a:moveTo>
                <a:cubicBezTo>
                  <a:pt x="37" y="5"/>
                  <a:pt x="37" y="5"/>
                  <a:pt x="37" y="5"/>
                </a:cubicBezTo>
                <a:cubicBezTo>
                  <a:pt x="37" y="2"/>
                  <a:pt x="34" y="0"/>
                  <a:pt x="30" y="0"/>
                </a:cubicBezTo>
                <a:cubicBezTo>
                  <a:pt x="9" y="0"/>
                  <a:pt x="9" y="0"/>
                  <a:pt x="9" y="0"/>
                </a:cubicBezTo>
                <a:cubicBezTo>
                  <a:pt x="5" y="0"/>
                  <a:pt x="0" y="2"/>
                  <a:pt x="0" y="5"/>
                </a:cubicBezTo>
                <a:cubicBezTo>
                  <a:pt x="0" y="63"/>
                  <a:pt x="0" y="63"/>
                  <a:pt x="0" y="63"/>
                </a:cubicBezTo>
                <a:cubicBezTo>
                  <a:pt x="0" y="66"/>
                  <a:pt x="5" y="69"/>
                  <a:pt x="9" y="69"/>
                </a:cubicBezTo>
                <a:cubicBezTo>
                  <a:pt x="30" y="69"/>
                  <a:pt x="30" y="69"/>
                  <a:pt x="30" y="69"/>
                </a:cubicBezTo>
                <a:cubicBezTo>
                  <a:pt x="34" y="69"/>
                  <a:pt x="37" y="66"/>
                  <a:pt x="37" y="63"/>
                </a:cubicBezTo>
                <a:close/>
              </a:path>
            </a:pathLst>
          </a:custGeom>
          <a:solidFill>
            <a:schemeClr val="bg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54" name="Freeform 34">
            <a:extLst>
              <a:ext uri="{FF2B5EF4-FFF2-40B4-BE49-F238E27FC236}">
                <a16:creationId xmlns:a16="http://schemas.microsoft.com/office/drawing/2014/main" id="{797220C8-6423-D167-69CB-6FE7A67AAD4A}"/>
              </a:ext>
            </a:extLst>
          </p:cNvPr>
          <p:cNvSpPr>
            <a:spLocks noEditPoints="1"/>
          </p:cNvSpPr>
          <p:nvPr/>
        </p:nvSpPr>
        <p:spPr>
          <a:xfrm>
            <a:off x="4169020" y="2215216"/>
            <a:ext cx="626745" cy="780415"/>
          </a:xfrm>
          <a:custGeom>
            <a:avLst/>
            <a:gdLst/>
            <a:ahLst/>
            <a:cxnLst>
              <a:cxn ang="0">
                <a:pos x="564864694" y="0"/>
              </a:cxn>
              <a:cxn ang="0">
                <a:pos x="35655765" y="0"/>
              </a:cxn>
              <a:cxn ang="0">
                <a:pos x="0" y="35735221"/>
              </a:cxn>
              <a:cxn ang="0">
                <a:pos x="0" y="558599231"/>
              </a:cxn>
              <a:cxn ang="0">
                <a:pos x="35655765" y="596216047"/>
              </a:cxn>
              <a:cxn ang="0">
                <a:pos x="41286056" y="596216047"/>
              </a:cxn>
              <a:cxn ang="0">
                <a:pos x="41286056" y="646997172"/>
              </a:cxn>
              <a:cxn ang="0">
                <a:pos x="78818584" y="677090351"/>
              </a:cxn>
              <a:cxn ang="0">
                <a:pos x="108844059" y="677090351"/>
              </a:cxn>
              <a:cxn ang="0">
                <a:pos x="146376588" y="646997172"/>
              </a:cxn>
              <a:cxn ang="0">
                <a:pos x="146376588" y="596216047"/>
              </a:cxn>
              <a:cxn ang="0">
                <a:pos x="461649555" y="596216047"/>
              </a:cxn>
              <a:cxn ang="0">
                <a:pos x="461649555" y="646997172"/>
              </a:cxn>
              <a:cxn ang="0">
                <a:pos x="501058848" y="677090351"/>
              </a:cxn>
              <a:cxn ang="0">
                <a:pos x="531085693" y="677090351"/>
              </a:cxn>
              <a:cxn ang="0">
                <a:pos x="570494985" y="646997172"/>
              </a:cxn>
              <a:cxn ang="0">
                <a:pos x="570494985" y="594334452"/>
              </a:cxn>
              <a:cxn ang="0">
                <a:pos x="602397223" y="558599231"/>
              </a:cxn>
              <a:cxn ang="0">
                <a:pos x="602397223" y="35735221"/>
              </a:cxn>
              <a:cxn ang="0">
                <a:pos x="564864694" y="0"/>
              </a:cxn>
              <a:cxn ang="0">
                <a:pos x="15012738" y="453273791"/>
              </a:cxn>
              <a:cxn ang="0">
                <a:pos x="15012738" y="346068127"/>
              </a:cxn>
              <a:cxn ang="0">
                <a:pos x="41286056" y="323498586"/>
              </a:cxn>
              <a:cxn ang="0">
                <a:pos x="48791739" y="323498586"/>
              </a:cxn>
              <a:cxn ang="0">
                <a:pos x="48791739" y="272717461"/>
              </a:cxn>
              <a:cxn ang="0">
                <a:pos x="41286056" y="272717461"/>
              </a:cxn>
              <a:cxn ang="0">
                <a:pos x="15012738" y="250147920"/>
              </a:cxn>
              <a:cxn ang="0">
                <a:pos x="15012738" y="141060661"/>
              </a:cxn>
              <a:cxn ang="0">
                <a:pos x="41286056" y="120371344"/>
              </a:cxn>
              <a:cxn ang="0">
                <a:pos x="48791739" y="120371344"/>
              </a:cxn>
              <a:cxn ang="0">
                <a:pos x="48791739" y="92159760"/>
              </a:cxn>
              <a:cxn ang="0">
                <a:pos x="95708085" y="43258859"/>
              </a:cxn>
              <a:cxn ang="0">
                <a:pos x="504812374" y="43258859"/>
              </a:cxn>
              <a:cxn ang="0">
                <a:pos x="553605484" y="92159760"/>
              </a:cxn>
              <a:cxn ang="0">
                <a:pos x="553605484" y="505936511"/>
              </a:cxn>
              <a:cxn ang="0">
                <a:pos x="504812374" y="554837412"/>
              </a:cxn>
              <a:cxn ang="0">
                <a:pos x="95708085" y="554837412"/>
              </a:cxn>
              <a:cxn ang="0">
                <a:pos x="48791739" y="505936511"/>
              </a:cxn>
              <a:cxn ang="0">
                <a:pos x="48791739" y="477724927"/>
              </a:cxn>
              <a:cxn ang="0">
                <a:pos x="41286056" y="477724927"/>
              </a:cxn>
              <a:cxn ang="0">
                <a:pos x="15012738" y="453273791"/>
              </a:cxn>
            </a:cxnLst>
            <a:rect l="0" t="0" r="0" b="0"/>
            <a:pathLst>
              <a:path w="321" h="360">
                <a:moveTo>
                  <a:pt x="301" y="0"/>
                </a:moveTo>
                <a:cubicBezTo>
                  <a:pt x="19" y="0"/>
                  <a:pt x="19" y="0"/>
                  <a:pt x="19" y="0"/>
                </a:cubicBezTo>
                <a:cubicBezTo>
                  <a:pt x="9" y="0"/>
                  <a:pt x="0" y="8"/>
                  <a:pt x="0" y="19"/>
                </a:cubicBezTo>
                <a:cubicBezTo>
                  <a:pt x="0" y="297"/>
                  <a:pt x="0" y="297"/>
                  <a:pt x="0" y="297"/>
                </a:cubicBezTo>
                <a:cubicBezTo>
                  <a:pt x="0" y="308"/>
                  <a:pt x="9" y="317"/>
                  <a:pt x="19" y="317"/>
                </a:cubicBezTo>
                <a:cubicBezTo>
                  <a:pt x="22" y="317"/>
                  <a:pt x="22" y="317"/>
                  <a:pt x="22" y="317"/>
                </a:cubicBezTo>
                <a:cubicBezTo>
                  <a:pt x="22" y="344"/>
                  <a:pt x="22" y="344"/>
                  <a:pt x="22" y="344"/>
                </a:cubicBezTo>
                <a:cubicBezTo>
                  <a:pt x="22" y="353"/>
                  <a:pt x="31" y="360"/>
                  <a:pt x="42" y="360"/>
                </a:cubicBezTo>
                <a:cubicBezTo>
                  <a:pt x="58" y="360"/>
                  <a:pt x="58" y="360"/>
                  <a:pt x="58" y="360"/>
                </a:cubicBezTo>
                <a:cubicBezTo>
                  <a:pt x="69" y="360"/>
                  <a:pt x="78" y="353"/>
                  <a:pt x="78" y="344"/>
                </a:cubicBezTo>
                <a:cubicBezTo>
                  <a:pt x="78" y="317"/>
                  <a:pt x="78" y="317"/>
                  <a:pt x="78" y="317"/>
                </a:cubicBezTo>
                <a:cubicBezTo>
                  <a:pt x="246" y="317"/>
                  <a:pt x="246" y="317"/>
                  <a:pt x="246" y="317"/>
                </a:cubicBezTo>
                <a:cubicBezTo>
                  <a:pt x="246" y="344"/>
                  <a:pt x="246" y="344"/>
                  <a:pt x="246" y="344"/>
                </a:cubicBezTo>
                <a:cubicBezTo>
                  <a:pt x="246" y="353"/>
                  <a:pt x="255" y="360"/>
                  <a:pt x="267" y="360"/>
                </a:cubicBezTo>
                <a:cubicBezTo>
                  <a:pt x="283" y="360"/>
                  <a:pt x="283" y="360"/>
                  <a:pt x="283" y="360"/>
                </a:cubicBezTo>
                <a:cubicBezTo>
                  <a:pt x="294" y="360"/>
                  <a:pt x="304" y="353"/>
                  <a:pt x="304" y="344"/>
                </a:cubicBezTo>
                <a:cubicBezTo>
                  <a:pt x="304" y="316"/>
                  <a:pt x="304" y="316"/>
                  <a:pt x="304" y="316"/>
                </a:cubicBezTo>
                <a:cubicBezTo>
                  <a:pt x="312" y="315"/>
                  <a:pt x="321" y="307"/>
                  <a:pt x="321" y="297"/>
                </a:cubicBezTo>
                <a:cubicBezTo>
                  <a:pt x="321" y="19"/>
                  <a:pt x="321" y="19"/>
                  <a:pt x="321" y="19"/>
                </a:cubicBezTo>
                <a:cubicBezTo>
                  <a:pt x="321" y="8"/>
                  <a:pt x="312" y="0"/>
                  <a:pt x="301" y="0"/>
                </a:cubicBezTo>
                <a:close/>
                <a:moveTo>
                  <a:pt x="8" y="241"/>
                </a:moveTo>
                <a:cubicBezTo>
                  <a:pt x="8" y="184"/>
                  <a:pt x="8" y="184"/>
                  <a:pt x="8" y="184"/>
                </a:cubicBezTo>
                <a:cubicBezTo>
                  <a:pt x="8" y="177"/>
                  <a:pt x="15" y="172"/>
                  <a:pt x="22" y="172"/>
                </a:cubicBezTo>
                <a:cubicBezTo>
                  <a:pt x="26" y="172"/>
                  <a:pt x="26" y="172"/>
                  <a:pt x="26" y="172"/>
                </a:cubicBezTo>
                <a:cubicBezTo>
                  <a:pt x="26" y="145"/>
                  <a:pt x="26" y="145"/>
                  <a:pt x="26" y="145"/>
                </a:cubicBezTo>
                <a:cubicBezTo>
                  <a:pt x="22" y="145"/>
                  <a:pt x="22" y="145"/>
                  <a:pt x="22" y="145"/>
                </a:cubicBezTo>
                <a:cubicBezTo>
                  <a:pt x="15" y="145"/>
                  <a:pt x="8" y="140"/>
                  <a:pt x="8" y="133"/>
                </a:cubicBezTo>
                <a:cubicBezTo>
                  <a:pt x="8" y="75"/>
                  <a:pt x="8" y="75"/>
                  <a:pt x="8" y="75"/>
                </a:cubicBezTo>
                <a:cubicBezTo>
                  <a:pt x="8" y="68"/>
                  <a:pt x="15" y="64"/>
                  <a:pt x="22" y="64"/>
                </a:cubicBezTo>
                <a:cubicBezTo>
                  <a:pt x="26" y="64"/>
                  <a:pt x="26" y="64"/>
                  <a:pt x="26" y="64"/>
                </a:cubicBezTo>
                <a:cubicBezTo>
                  <a:pt x="26" y="49"/>
                  <a:pt x="26" y="49"/>
                  <a:pt x="26" y="49"/>
                </a:cubicBezTo>
                <a:cubicBezTo>
                  <a:pt x="26" y="34"/>
                  <a:pt x="37" y="23"/>
                  <a:pt x="51" y="23"/>
                </a:cubicBezTo>
                <a:cubicBezTo>
                  <a:pt x="269" y="23"/>
                  <a:pt x="269" y="23"/>
                  <a:pt x="269" y="23"/>
                </a:cubicBezTo>
                <a:cubicBezTo>
                  <a:pt x="283" y="23"/>
                  <a:pt x="295" y="34"/>
                  <a:pt x="295" y="49"/>
                </a:cubicBezTo>
                <a:cubicBezTo>
                  <a:pt x="295" y="269"/>
                  <a:pt x="295" y="269"/>
                  <a:pt x="295" y="269"/>
                </a:cubicBezTo>
                <a:cubicBezTo>
                  <a:pt x="295" y="283"/>
                  <a:pt x="283" y="295"/>
                  <a:pt x="269" y="295"/>
                </a:cubicBezTo>
                <a:cubicBezTo>
                  <a:pt x="51" y="295"/>
                  <a:pt x="51" y="295"/>
                  <a:pt x="51" y="295"/>
                </a:cubicBezTo>
                <a:cubicBezTo>
                  <a:pt x="37" y="295"/>
                  <a:pt x="26" y="283"/>
                  <a:pt x="26" y="269"/>
                </a:cubicBezTo>
                <a:cubicBezTo>
                  <a:pt x="26" y="254"/>
                  <a:pt x="26" y="254"/>
                  <a:pt x="26" y="254"/>
                </a:cubicBezTo>
                <a:cubicBezTo>
                  <a:pt x="22" y="254"/>
                  <a:pt x="22" y="254"/>
                  <a:pt x="22" y="254"/>
                </a:cubicBezTo>
                <a:cubicBezTo>
                  <a:pt x="15" y="254"/>
                  <a:pt x="8" y="249"/>
                  <a:pt x="8" y="241"/>
                </a:cubicBezTo>
                <a:close/>
              </a:path>
            </a:pathLst>
          </a:custGeom>
          <a:solidFill>
            <a:schemeClr val="bg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55" name="Freeform 35">
            <a:extLst>
              <a:ext uri="{FF2B5EF4-FFF2-40B4-BE49-F238E27FC236}">
                <a16:creationId xmlns:a16="http://schemas.microsoft.com/office/drawing/2014/main" id="{DF96A16E-BA45-331E-2869-D36169A36924}"/>
              </a:ext>
            </a:extLst>
          </p:cNvPr>
          <p:cNvSpPr/>
          <p:nvPr/>
        </p:nvSpPr>
        <p:spPr>
          <a:xfrm>
            <a:off x="4193785" y="2604471"/>
            <a:ext cx="72390" cy="147955"/>
          </a:xfrm>
          <a:custGeom>
            <a:avLst/>
            <a:gdLst/>
            <a:ahLst/>
            <a:cxnLst>
              <a:cxn ang="0">
                <a:pos x="69747027" y="114243069"/>
              </a:cxn>
              <a:cxn ang="0">
                <a:pos x="69747027" y="9212910"/>
              </a:cxn>
              <a:cxn ang="0">
                <a:pos x="56551384" y="0"/>
              </a:cxn>
              <a:cxn ang="0">
                <a:pos x="16965827" y="0"/>
              </a:cxn>
              <a:cxn ang="0">
                <a:pos x="0" y="9212910"/>
              </a:cxn>
              <a:cxn ang="0">
                <a:pos x="0" y="114243069"/>
              </a:cxn>
              <a:cxn ang="0">
                <a:pos x="16965827" y="127141414"/>
              </a:cxn>
              <a:cxn ang="0">
                <a:pos x="56551384" y="127141414"/>
              </a:cxn>
              <a:cxn ang="0">
                <a:pos x="69747027" y="114243069"/>
              </a:cxn>
            </a:cxnLst>
            <a:rect l="0" t="0" r="0" b="0"/>
            <a:pathLst>
              <a:path w="37" h="69">
                <a:moveTo>
                  <a:pt x="37" y="62"/>
                </a:moveTo>
                <a:cubicBezTo>
                  <a:pt x="37" y="5"/>
                  <a:pt x="37" y="5"/>
                  <a:pt x="37" y="5"/>
                </a:cubicBezTo>
                <a:cubicBezTo>
                  <a:pt x="37" y="2"/>
                  <a:pt x="34" y="0"/>
                  <a:pt x="30" y="0"/>
                </a:cubicBezTo>
                <a:cubicBezTo>
                  <a:pt x="9" y="0"/>
                  <a:pt x="9" y="0"/>
                  <a:pt x="9" y="0"/>
                </a:cubicBezTo>
                <a:cubicBezTo>
                  <a:pt x="5" y="0"/>
                  <a:pt x="0" y="2"/>
                  <a:pt x="0" y="5"/>
                </a:cubicBezTo>
                <a:cubicBezTo>
                  <a:pt x="0" y="62"/>
                  <a:pt x="0" y="62"/>
                  <a:pt x="0" y="62"/>
                </a:cubicBezTo>
                <a:cubicBezTo>
                  <a:pt x="0" y="66"/>
                  <a:pt x="5" y="69"/>
                  <a:pt x="9" y="69"/>
                </a:cubicBezTo>
                <a:cubicBezTo>
                  <a:pt x="30" y="69"/>
                  <a:pt x="30" y="69"/>
                  <a:pt x="30" y="69"/>
                </a:cubicBezTo>
                <a:cubicBezTo>
                  <a:pt x="34" y="69"/>
                  <a:pt x="37" y="66"/>
                  <a:pt x="37" y="62"/>
                </a:cubicBezTo>
                <a:close/>
              </a:path>
            </a:pathLst>
          </a:custGeom>
          <a:solidFill>
            <a:schemeClr val="bg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56" name="Oval 36">
            <a:extLst>
              <a:ext uri="{FF2B5EF4-FFF2-40B4-BE49-F238E27FC236}">
                <a16:creationId xmlns:a16="http://schemas.microsoft.com/office/drawing/2014/main" id="{7476906D-2962-CD4C-DFDB-B9D35D5E3718}"/>
              </a:ext>
            </a:extLst>
          </p:cNvPr>
          <p:cNvSpPr/>
          <p:nvPr/>
        </p:nvSpPr>
        <p:spPr>
          <a:xfrm>
            <a:off x="4365870" y="2496521"/>
            <a:ext cx="108585" cy="123190"/>
          </a:xfrm>
          <a:prstGeom prst="ellipse">
            <a:avLst/>
          </a:prstGeom>
          <a:solidFill>
            <a:schemeClr val="bg1"/>
          </a:solidFill>
          <a:ln w="9525">
            <a:noFill/>
          </a:ln>
        </p:spPr>
        <p:txBody>
          <a:bodyPr anchor="t"/>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57" name="Oval 37">
            <a:extLst>
              <a:ext uri="{FF2B5EF4-FFF2-40B4-BE49-F238E27FC236}">
                <a16:creationId xmlns:a16="http://schemas.microsoft.com/office/drawing/2014/main" id="{DDABE62F-90CA-8ABD-4B06-927CED11CC67}"/>
              </a:ext>
            </a:extLst>
          </p:cNvPr>
          <p:cNvSpPr/>
          <p:nvPr/>
        </p:nvSpPr>
        <p:spPr>
          <a:xfrm>
            <a:off x="4404605" y="2448896"/>
            <a:ext cx="31750" cy="37465"/>
          </a:xfrm>
          <a:prstGeom prst="ellipse">
            <a:avLst/>
          </a:prstGeom>
          <a:solidFill>
            <a:schemeClr val="bg1"/>
          </a:solidFill>
          <a:ln w="9525">
            <a:noFill/>
          </a:ln>
        </p:spPr>
        <p:txBody>
          <a:bodyPr anchor="t"/>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58" name="Oval 38">
            <a:extLst>
              <a:ext uri="{FF2B5EF4-FFF2-40B4-BE49-F238E27FC236}">
                <a16:creationId xmlns:a16="http://schemas.microsoft.com/office/drawing/2014/main" id="{1DA995E0-A7FC-2770-F7FB-76730C136F95}"/>
              </a:ext>
            </a:extLst>
          </p:cNvPr>
          <p:cNvSpPr/>
          <p:nvPr/>
        </p:nvSpPr>
        <p:spPr>
          <a:xfrm>
            <a:off x="4483345" y="2511126"/>
            <a:ext cx="31750" cy="37465"/>
          </a:xfrm>
          <a:prstGeom prst="ellipse">
            <a:avLst/>
          </a:prstGeom>
          <a:solidFill>
            <a:schemeClr val="bg1"/>
          </a:solidFill>
          <a:ln w="9525">
            <a:noFill/>
          </a:ln>
        </p:spPr>
        <p:txBody>
          <a:bodyPr anchor="t"/>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59" name="Oval 39">
            <a:extLst>
              <a:ext uri="{FF2B5EF4-FFF2-40B4-BE49-F238E27FC236}">
                <a16:creationId xmlns:a16="http://schemas.microsoft.com/office/drawing/2014/main" id="{7DDFB8AD-4DFD-CD68-2744-EA8C66277A1F}"/>
              </a:ext>
            </a:extLst>
          </p:cNvPr>
          <p:cNvSpPr/>
          <p:nvPr/>
        </p:nvSpPr>
        <p:spPr>
          <a:xfrm>
            <a:off x="4327135" y="2511126"/>
            <a:ext cx="33655" cy="37465"/>
          </a:xfrm>
          <a:prstGeom prst="ellipse">
            <a:avLst/>
          </a:prstGeom>
          <a:solidFill>
            <a:schemeClr val="bg1"/>
          </a:solidFill>
          <a:ln w="9525">
            <a:noFill/>
          </a:ln>
        </p:spPr>
        <p:txBody>
          <a:bodyPr anchor="t"/>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60" name="Oval 40">
            <a:extLst>
              <a:ext uri="{FF2B5EF4-FFF2-40B4-BE49-F238E27FC236}">
                <a16:creationId xmlns:a16="http://schemas.microsoft.com/office/drawing/2014/main" id="{8DFFCF6A-61B6-8667-9370-7E891AC9605E}"/>
              </a:ext>
            </a:extLst>
          </p:cNvPr>
          <p:cNvSpPr/>
          <p:nvPr/>
        </p:nvSpPr>
        <p:spPr>
          <a:xfrm>
            <a:off x="4356980" y="2611456"/>
            <a:ext cx="33655" cy="37465"/>
          </a:xfrm>
          <a:prstGeom prst="ellipse">
            <a:avLst/>
          </a:prstGeom>
          <a:solidFill>
            <a:schemeClr val="bg1"/>
          </a:solidFill>
          <a:ln w="9525">
            <a:noFill/>
          </a:ln>
        </p:spPr>
        <p:txBody>
          <a:bodyPr anchor="t"/>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61" name="Oval 41">
            <a:extLst>
              <a:ext uri="{FF2B5EF4-FFF2-40B4-BE49-F238E27FC236}">
                <a16:creationId xmlns:a16="http://schemas.microsoft.com/office/drawing/2014/main" id="{67EE91D5-B6EC-D741-254F-B1F700ACA3E8}"/>
              </a:ext>
            </a:extLst>
          </p:cNvPr>
          <p:cNvSpPr/>
          <p:nvPr/>
        </p:nvSpPr>
        <p:spPr>
          <a:xfrm>
            <a:off x="4454135" y="2611456"/>
            <a:ext cx="31750" cy="37465"/>
          </a:xfrm>
          <a:prstGeom prst="ellipse">
            <a:avLst/>
          </a:prstGeom>
          <a:solidFill>
            <a:schemeClr val="bg1"/>
          </a:solidFill>
          <a:ln w="9525">
            <a:noFill/>
          </a:ln>
        </p:spPr>
        <p:txBody>
          <a:bodyPr anchor="t"/>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62" name="Freeform 42">
            <a:extLst>
              <a:ext uri="{FF2B5EF4-FFF2-40B4-BE49-F238E27FC236}">
                <a16:creationId xmlns:a16="http://schemas.microsoft.com/office/drawing/2014/main" id="{991B1BB5-7A16-6FBC-7B05-BC9B176ED499}"/>
              </a:ext>
            </a:extLst>
          </p:cNvPr>
          <p:cNvSpPr>
            <a:spLocks noEditPoints="1"/>
          </p:cNvSpPr>
          <p:nvPr/>
        </p:nvSpPr>
        <p:spPr>
          <a:xfrm>
            <a:off x="4245855" y="2293321"/>
            <a:ext cx="470535" cy="532130"/>
          </a:xfrm>
          <a:custGeom>
            <a:avLst/>
            <a:gdLst/>
            <a:ahLst/>
            <a:cxnLst>
              <a:cxn ang="0">
                <a:pos x="31650079" y="72994412"/>
              </a:cxn>
              <a:cxn ang="0">
                <a:pos x="31650079" y="181552308"/>
              </a:cxn>
              <a:cxn ang="0">
                <a:pos x="7447238" y="204012232"/>
              </a:cxn>
              <a:cxn ang="0">
                <a:pos x="0" y="204012232"/>
              </a:cxn>
              <a:cxn ang="0">
                <a:pos x="0" y="254546720"/>
              </a:cxn>
              <a:cxn ang="0">
                <a:pos x="7447238" y="254546720"/>
              </a:cxn>
              <a:cxn ang="0">
                <a:pos x="31650079" y="277006644"/>
              </a:cxn>
              <a:cxn ang="0">
                <a:pos x="31650079" y="383691626"/>
              </a:cxn>
              <a:cxn ang="0">
                <a:pos x="7447238" y="408023096"/>
              </a:cxn>
              <a:cxn ang="0">
                <a:pos x="0" y="408023096"/>
              </a:cxn>
              <a:cxn ang="0">
                <a:pos x="0" y="436099027"/>
              </a:cxn>
              <a:cxn ang="0">
                <a:pos x="22341714" y="460430498"/>
              </a:cxn>
              <a:cxn ang="0">
                <a:pos x="428203906" y="460430498"/>
              </a:cxn>
              <a:cxn ang="0">
                <a:pos x="450545620" y="436099027"/>
              </a:cxn>
              <a:cxn ang="0">
                <a:pos x="450545620" y="24331471"/>
              </a:cxn>
              <a:cxn ang="0">
                <a:pos x="428203906" y="0"/>
              </a:cxn>
              <a:cxn ang="0">
                <a:pos x="22341714" y="0"/>
              </a:cxn>
              <a:cxn ang="0">
                <a:pos x="0" y="24331471"/>
              </a:cxn>
              <a:cxn ang="0">
                <a:pos x="0" y="52407402"/>
              </a:cxn>
              <a:cxn ang="0">
                <a:pos x="7447238" y="52407402"/>
              </a:cxn>
              <a:cxn ang="0">
                <a:pos x="31650079" y="72994412"/>
              </a:cxn>
              <a:cxn ang="0">
                <a:pos x="405863556" y="355617062"/>
              </a:cxn>
              <a:cxn ang="0">
                <a:pos x="394692699" y="366847709"/>
              </a:cxn>
              <a:cxn ang="0">
                <a:pos x="374213477" y="366847709"/>
              </a:cxn>
              <a:cxn ang="0">
                <a:pos x="363042620" y="355617062"/>
              </a:cxn>
              <a:cxn ang="0">
                <a:pos x="363042620" y="104813436"/>
              </a:cxn>
              <a:cxn ang="0">
                <a:pos x="374213477" y="93582789"/>
              </a:cxn>
              <a:cxn ang="0">
                <a:pos x="394692699" y="93582789"/>
              </a:cxn>
              <a:cxn ang="0">
                <a:pos x="405863556" y="104813436"/>
              </a:cxn>
              <a:cxn ang="0">
                <a:pos x="405863556" y="355617062"/>
              </a:cxn>
              <a:cxn ang="0">
                <a:pos x="167558762" y="125401813"/>
              </a:cxn>
              <a:cxn ang="0">
                <a:pos x="269954874" y="228343703"/>
              </a:cxn>
              <a:cxn ang="0">
                <a:pos x="167558762" y="331285592"/>
              </a:cxn>
              <a:cxn ang="0">
                <a:pos x="65161286" y="228343703"/>
              </a:cxn>
              <a:cxn ang="0">
                <a:pos x="167558762" y="125401813"/>
              </a:cxn>
            </a:cxnLst>
            <a:rect l="0" t="0" r="0" b="0"/>
            <a:pathLst>
              <a:path w="242" h="246">
                <a:moveTo>
                  <a:pt x="17" y="39"/>
                </a:moveTo>
                <a:cubicBezTo>
                  <a:pt x="17" y="97"/>
                  <a:pt x="17" y="97"/>
                  <a:pt x="17" y="97"/>
                </a:cubicBezTo>
                <a:cubicBezTo>
                  <a:pt x="17" y="104"/>
                  <a:pt x="11" y="109"/>
                  <a:pt x="4" y="109"/>
                </a:cubicBezTo>
                <a:cubicBezTo>
                  <a:pt x="0" y="109"/>
                  <a:pt x="0" y="109"/>
                  <a:pt x="0" y="109"/>
                </a:cubicBezTo>
                <a:cubicBezTo>
                  <a:pt x="0" y="136"/>
                  <a:pt x="0" y="136"/>
                  <a:pt x="0" y="136"/>
                </a:cubicBezTo>
                <a:cubicBezTo>
                  <a:pt x="4" y="136"/>
                  <a:pt x="4" y="136"/>
                  <a:pt x="4" y="136"/>
                </a:cubicBezTo>
                <a:cubicBezTo>
                  <a:pt x="12" y="136"/>
                  <a:pt x="17" y="141"/>
                  <a:pt x="17" y="148"/>
                </a:cubicBezTo>
                <a:cubicBezTo>
                  <a:pt x="17" y="205"/>
                  <a:pt x="17" y="205"/>
                  <a:pt x="17" y="205"/>
                </a:cubicBezTo>
                <a:cubicBezTo>
                  <a:pt x="17" y="212"/>
                  <a:pt x="11" y="218"/>
                  <a:pt x="4" y="218"/>
                </a:cubicBezTo>
                <a:cubicBezTo>
                  <a:pt x="0" y="218"/>
                  <a:pt x="0" y="218"/>
                  <a:pt x="0" y="218"/>
                </a:cubicBezTo>
                <a:cubicBezTo>
                  <a:pt x="0" y="233"/>
                  <a:pt x="0" y="233"/>
                  <a:pt x="0" y="233"/>
                </a:cubicBezTo>
                <a:cubicBezTo>
                  <a:pt x="0" y="240"/>
                  <a:pt x="5" y="246"/>
                  <a:pt x="12" y="246"/>
                </a:cubicBezTo>
                <a:cubicBezTo>
                  <a:pt x="230" y="246"/>
                  <a:pt x="230" y="246"/>
                  <a:pt x="230" y="246"/>
                </a:cubicBezTo>
                <a:cubicBezTo>
                  <a:pt x="237" y="246"/>
                  <a:pt x="242" y="240"/>
                  <a:pt x="242" y="233"/>
                </a:cubicBezTo>
                <a:cubicBezTo>
                  <a:pt x="242" y="13"/>
                  <a:pt x="242" y="13"/>
                  <a:pt x="242" y="13"/>
                </a:cubicBezTo>
                <a:cubicBezTo>
                  <a:pt x="242" y="6"/>
                  <a:pt x="237" y="0"/>
                  <a:pt x="230" y="0"/>
                </a:cubicBezTo>
                <a:cubicBezTo>
                  <a:pt x="12" y="0"/>
                  <a:pt x="12" y="0"/>
                  <a:pt x="12" y="0"/>
                </a:cubicBezTo>
                <a:cubicBezTo>
                  <a:pt x="5" y="0"/>
                  <a:pt x="0" y="6"/>
                  <a:pt x="0" y="13"/>
                </a:cubicBezTo>
                <a:cubicBezTo>
                  <a:pt x="0" y="28"/>
                  <a:pt x="0" y="28"/>
                  <a:pt x="0" y="28"/>
                </a:cubicBezTo>
                <a:cubicBezTo>
                  <a:pt x="4" y="28"/>
                  <a:pt x="4" y="28"/>
                  <a:pt x="4" y="28"/>
                </a:cubicBezTo>
                <a:cubicBezTo>
                  <a:pt x="12" y="28"/>
                  <a:pt x="17" y="33"/>
                  <a:pt x="17" y="39"/>
                </a:cubicBezTo>
                <a:close/>
                <a:moveTo>
                  <a:pt x="218" y="190"/>
                </a:moveTo>
                <a:cubicBezTo>
                  <a:pt x="218" y="193"/>
                  <a:pt x="215" y="196"/>
                  <a:pt x="212" y="196"/>
                </a:cubicBezTo>
                <a:cubicBezTo>
                  <a:pt x="201" y="196"/>
                  <a:pt x="201" y="196"/>
                  <a:pt x="201" y="196"/>
                </a:cubicBezTo>
                <a:cubicBezTo>
                  <a:pt x="198" y="196"/>
                  <a:pt x="195" y="193"/>
                  <a:pt x="195" y="190"/>
                </a:cubicBezTo>
                <a:cubicBezTo>
                  <a:pt x="195" y="56"/>
                  <a:pt x="195" y="56"/>
                  <a:pt x="195" y="56"/>
                </a:cubicBezTo>
                <a:cubicBezTo>
                  <a:pt x="195" y="53"/>
                  <a:pt x="198" y="50"/>
                  <a:pt x="201" y="50"/>
                </a:cubicBezTo>
                <a:cubicBezTo>
                  <a:pt x="212" y="50"/>
                  <a:pt x="212" y="50"/>
                  <a:pt x="212" y="50"/>
                </a:cubicBezTo>
                <a:cubicBezTo>
                  <a:pt x="215" y="50"/>
                  <a:pt x="218" y="53"/>
                  <a:pt x="218" y="56"/>
                </a:cubicBezTo>
                <a:lnTo>
                  <a:pt x="218" y="190"/>
                </a:lnTo>
                <a:close/>
                <a:moveTo>
                  <a:pt x="90" y="67"/>
                </a:moveTo>
                <a:cubicBezTo>
                  <a:pt x="121" y="67"/>
                  <a:pt x="145" y="92"/>
                  <a:pt x="145" y="122"/>
                </a:cubicBezTo>
                <a:cubicBezTo>
                  <a:pt x="145" y="153"/>
                  <a:pt x="121" y="177"/>
                  <a:pt x="90" y="177"/>
                </a:cubicBezTo>
                <a:cubicBezTo>
                  <a:pt x="60" y="177"/>
                  <a:pt x="35" y="153"/>
                  <a:pt x="35" y="122"/>
                </a:cubicBezTo>
                <a:cubicBezTo>
                  <a:pt x="35" y="92"/>
                  <a:pt x="60" y="67"/>
                  <a:pt x="90" y="67"/>
                </a:cubicBezTo>
                <a:close/>
              </a:path>
            </a:pathLst>
          </a:custGeom>
          <a:solidFill>
            <a:schemeClr val="bg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63" name="Freeform 87">
            <a:extLst>
              <a:ext uri="{FF2B5EF4-FFF2-40B4-BE49-F238E27FC236}">
                <a16:creationId xmlns:a16="http://schemas.microsoft.com/office/drawing/2014/main" id="{0D5A5BB0-0E99-12D9-56B5-C6FFDDA7F351}"/>
              </a:ext>
            </a:extLst>
          </p:cNvPr>
          <p:cNvSpPr>
            <a:spLocks noEditPoints="1"/>
          </p:cNvSpPr>
          <p:nvPr/>
        </p:nvSpPr>
        <p:spPr>
          <a:xfrm>
            <a:off x="7156695" y="2779731"/>
            <a:ext cx="33020" cy="0"/>
          </a:xfrm>
          <a:custGeom>
            <a:avLst/>
            <a:gdLst/>
            <a:ahLst/>
            <a:cxnLst>
              <a:cxn ang="0">
                <a:pos x="1991078" y="0"/>
              </a:cxn>
              <a:cxn ang="0">
                <a:pos x="3982156" y="0"/>
              </a:cxn>
              <a:cxn ang="0">
                <a:pos x="3982156" y="0"/>
              </a:cxn>
              <a:cxn ang="0">
                <a:pos x="3982156" y="0"/>
              </a:cxn>
              <a:cxn ang="0">
                <a:pos x="5973233" y="0"/>
              </a:cxn>
              <a:cxn ang="0">
                <a:pos x="5973233" y="0"/>
              </a:cxn>
              <a:cxn ang="0">
                <a:pos x="5973233" y="0"/>
              </a:cxn>
              <a:cxn ang="0">
                <a:pos x="7964311" y="0"/>
              </a:cxn>
              <a:cxn ang="0">
                <a:pos x="7964311" y="0"/>
              </a:cxn>
              <a:cxn ang="0">
                <a:pos x="7964311" y="0"/>
              </a:cxn>
              <a:cxn ang="0">
                <a:pos x="9956800" y="0"/>
              </a:cxn>
              <a:cxn ang="0">
                <a:pos x="9956800" y="0"/>
              </a:cxn>
              <a:cxn ang="0">
                <a:pos x="9956800" y="0"/>
              </a:cxn>
              <a:cxn ang="0">
                <a:pos x="11947878" y="0"/>
              </a:cxn>
              <a:cxn ang="0">
                <a:pos x="11947878" y="0"/>
              </a:cxn>
              <a:cxn ang="0">
                <a:pos x="11947878" y="0"/>
              </a:cxn>
              <a:cxn ang="0">
                <a:pos x="13938956" y="0"/>
              </a:cxn>
              <a:cxn ang="0">
                <a:pos x="13938956" y="0"/>
              </a:cxn>
              <a:cxn ang="0">
                <a:pos x="13938956" y="0"/>
              </a:cxn>
              <a:cxn ang="0">
                <a:pos x="15930033" y="0"/>
              </a:cxn>
              <a:cxn ang="0">
                <a:pos x="15930033" y="0"/>
              </a:cxn>
              <a:cxn ang="0">
                <a:pos x="15930033" y="0"/>
              </a:cxn>
              <a:cxn ang="0">
                <a:pos x="17921111" y="0"/>
              </a:cxn>
              <a:cxn ang="0">
                <a:pos x="17921111" y="0"/>
              </a:cxn>
              <a:cxn ang="0">
                <a:pos x="17921111" y="0"/>
              </a:cxn>
              <a:cxn ang="0">
                <a:pos x="19912189" y="0"/>
              </a:cxn>
              <a:cxn ang="0">
                <a:pos x="19912189" y="0"/>
              </a:cxn>
              <a:cxn ang="0">
                <a:pos x="19912189" y="0"/>
              </a:cxn>
              <a:cxn ang="0">
                <a:pos x="21903267" y="0"/>
              </a:cxn>
              <a:cxn ang="0">
                <a:pos x="21903267" y="0"/>
              </a:cxn>
              <a:cxn ang="0">
                <a:pos x="21903267" y="0"/>
              </a:cxn>
              <a:cxn ang="0">
                <a:pos x="23894344" y="0"/>
              </a:cxn>
              <a:cxn ang="0">
                <a:pos x="23894344" y="0"/>
              </a:cxn>
              <a:cxn ang="0">
                <a:pos x="23894344" y="0"/>
              </a:cxn>
              <a:cxn ang="0">
                <a:pos x="25885422" y="0"/>
              </a:cxn>
              <a:cxn ang="0">
                <a:pos x="25885422" y="0"/>
              </a:cxn>
              <a:cxn ang="0">
                <a:pos x="25885422" y="0"/>
              </a:cxn>
              <a:cxn ang="0">
                <a:pos x="27877911" y="0"/>
              </a:cxn>
              <a:cxn ang="0">
                <a:pos x="27877911" y="0"/>
              </a:cxn>
              <a:cxn ang="0">
                <a:pos x="27877911" y="0"/>
              </a:cxn>
              <a:cxn ang="0">
                <a:pos x="29868989" y="0"/>
              </a:cxn>
              <a:cxn ang="0">
                <a:pos x="29868989" y="0"/>
              </a:cxn>
              <a:cxn ang="0">
                <a:pos x="29868989" y="0"/>
              </a:cxn>
              <a:cxn ang="0">
                <a:pos x="31860067" y="0"/>
              </a:cxn>
              <a:cxn ang="0">
                <a:pos x="31860067" y="0"/>
              </a:cxn>
              <a:cxn ang="0">
                <a:pos x="31860067" y="0"/>
              </a:cxn>
              <a:cxn ang="0">
                <a:pos x="33851144" y="0"/>
              </a:cxn>
              <a:cxn ang="0">
                <a:pos x="33851144" y="0"/>
              </a:cxn>
              <a:cxn ang="0">
                <a:pos x="33851144" y="0"/>
              </a:cxn>
              <a:cxn ang="0">
                <a:pos x="35842222" y="0"/>
              </a:cxn>
              <a:cxn ang="0">
                <a:pos x="35842222" y="0"/>
              </a:cxn>
            </a:cxnLst>
            <a:rect l="0" t="0" r="0" b="0"/>
            <a:pathLst>
              <a:path w="18" h="1">
                <a:moveTo>
                  <a:pt x="0" y="0"/>
                </a:moveTo>
                <a:cubicBezTo>
                  <a:pt x="0" y="0"/>
                  <a:pt x="0" y="0"/>
                  <a:pt x="1" y="0"/>
                </a:cubicBezTo>
                <a:cubicBezTo>
                  <a:pt x="0" y="0"/>
                  <a:pt x="0" y="0"/>
                  <a:pt x="0" y="0"/>
                </a:cubicBezTo>
                <a:moveTo>
                  <a:pt x="2" y="0"/>
                </a:moveTo>
                <a:cubicBezTo>
                  <a:pt x="1" y="0"/>
                  <a:pt x="1" y="0"/>
                  <a:pt x="1" y="0"/>
                </a:cubicBezTo>
                <a:cubicBezTo>
                  <a:pt x="1" y="0"/>
                  <a:pt x="1" y="0"/>
                  <a:pt x="2" y="0"/>
                </a:cubicBezTo>
                <a:moveTo>
                  <a:pt x="2" y="0"/>
                </a:moveTo>
                <a:cubicBezTo>
                  <a:pt x="2" y="0"/>
                  <a:pt x="2" y="0"/>
                  <a:pt x="2" y="0"/>
                </a:cubicBezTo>
                <a:cubicBezTo>
                  <a:pt x="2" y="0"/>
                  <a:pt x="2" y="0"/>
                  <a:pt x="2" y="0"/>
                </a:cubicBezTo>
                <a:moveTo>
                  <a:pt x="3" y="0"/>
                </a:moveTo>
                <a:cubicBezTo>
                  <a:pt x="2" y="0"/>
                  <a:pt x="2" y="0"/>
                  <a:pt x="2" y="0"/>
                </a:cubicBezTo>
                <a:cubicBezTo>
                  <a:pt x="2" y="0"/>
                  <a:pt x="2" y="0"/>
                  <a:pt x="3" y="0"/>
                </a:cubicBezTo>
                <a:moveTo>
                  <a:pt x="3" y="0"/>
                </a:moveTo>
                <a:cubicBezTo>
                  <a:pt x="3" y="0"/>
                  <a:pt x="3" y="0"/>
                  <a:pt x="3" y="0"/>
                </a:cubicBezTo>
                <a:cubicBezTo>
                  <a:pt x="3" y="0"/>
                  <a:pt x="3" y="0"/>
                  <a:pt x="3" y="0"/>
                </a:cubicBezTo>
                <a:moveTo>
                  <a:pt x="4" y="0"/>
                </a:moveTo>
                <a:cubicBezTo>
                  <a:pt x="4" y="0"/>
                  <a:pt x="3" y="0"/>
                  <a:pt x="3" y="0"/>
                </a:cubicBezTo>
                <a:cubicBezTo>
                  <a:pt x="3" y="0"/>
                  <a:pt x="4" y="0"/>
                  <a:pt x="4" y="0"/>
                </a:cubicBezTo>
                <a:moveTo>
                  <a:pt x="4" y="0"/>
                </a:moveTo>
                <a:cubicBezTo>
                  <a:pt x="4" y="0"/>
                  <a:pt x="4" y="0"/>
                  <a:pt x="4" y="0"/>
                </a:cubicBezTo>
                <a:cubicBezTo>
                  <a:pt x="4" y="0"/>
                  <a:pt x="4" y="0"/>
                  <a:pt x="4" y="0"/>
                </a:cubicBezTo>
                <a:moveTo>
                  <a:pt x="5" y="0"/>
                </a:moveTo>
                <a:cubicBezTo>
                  <a:pt x="5" y="0"/>
                  <a:pt x="4" y="0"/>
                  <a:pt x="4" y="0"/>
                </a:cubicBezTo>
                <a:cubicBezTo>
                  <a:pt x="4" y="0"/>
                  <a:pt x="5" y="0"/>
                  <a:pt x="5" y="0"/>
                </a:cubicBezTo>
                <a:moveTo>
                  <a:pt x="5" y="0"/>
                </a:moveTo>
                <a:cubicBezTo>
                  <a:pt x="5" y="0"/>
                  <a:pt x="5" y="0"/>
                  <a:pt x="5" y="0"/>
                </a:cubicBezTo>
                <a:cubicBezTo>
                  <a:pt x="5" y="0"/>
                  <a:pt x="5" y="0"/>
                  <a:pt x="5" y="0"/>
                </a:cubicBezTo>
                <a:moveTo>
                  <a:pt x="6" y="0"/>
                </a:moveTo>
                <a:cubicBezTo>
                  <a:pt x="6" y="0"/>
                  <a:pt x="5" y="0"/>
                  <a:pt x="5" y="0"/>
                </a:cubicBezTo>
                <a:cubicBezTo>
                  <a:pt x="5" y="0"/>
                  <a:pt x="6" y="0"/>
                  <a:pt x="6" y="0"/>
                </a:cubicBezTo>
                <a:moveTo>
                  <a:pt x="6" y="0"/>
                </a:moveTo>
                <a:cubicBezTo>
                  <a:pt x="6" y="0"/>
                  <a:pt x="6" y="0"/>
                  <a:pt x="6" y="0"/>
                </a:cubicBezTo>
                <a:cubicBezTo>
                  <a:pt x="6" y="0"/>
                  <a:pt x="6" y="0"/>
                  <a:pt x="6" y="0"/>
                </a:cubicBezTo>
                <a:moveTo>
                  <a:pt x="7" y="0"/>
                </a:moveTo>
                <a:cubicBezTo>
                  <a:pt x="7" y="0"/>
                  <a:pt x="7" y="0"/>
                  <a:pt x="6" y="0"/>
                </a:cubicBezTo>
                <a:cubicBezTo>
                  <a:pt x="7" y="0"/>
                  <a:pt x="7" y="0"/>
                  <a:pt x="7" y="0"/>
                </a:cubicBezTo>
                <a:moveTo>
                  <a:pt x="7" y="0"/>
                </a:moveTo>
                <a:cubicBezTo>
                  <a:pt x="7" y="0"/>
                  <a:pt x="7" y="0"/>
                  <a:pt x="7" y="0"/>
                </a:cubicBezTo>
                <a:cubicBezTo>
                  <a:pt x="7" y="0"/>
                  <a:pt x="7" y="0"/>
                  <a:pt x="7" y="0"/>
                </a:cubicBezTo>
                <a:moveTo>
                  <a:pt x="8" y="0"/>
                </a:moveTo>
                <a:cubicBezTo>
                  <a:pt x="8" y="0"/>
                  <a:pt x="8" y="0"/>
                  <a:pt x="7" y="0"/>
                </a:cubicBezTo>
                <a:cubicBezTo>
                  <a:pt x="8" y="0"/>
                  <a:pt x="8" y="0"/>
                  <a:pt x="8" y="0"/>
                </a:cubicBezTo>
                <a:moveTo>
                  <a:pt x="8" y="0"/>
                </a:moveTo>
                <a:cubicBezTo>
                  <a:pt x="8" y="0"/>
                  <a:pt x="8" y="0"/>
                  <a:pt x="8" y="0"/>
                </a:cubicBezTo>
                <a:cubicBezTo>
                  <a:pt x="8" y="0"/>
                  <a:pt x="8" y="0"/>
                  <a:pt x="8" y="0"/>
                </a:cubicBezTo>
                <a:moveTo>
                  <a:pt x="9" y="0"/>
                </a:moveTo>
                <a:cubicBezTo>
                  <a:pt x="9" y="0"/>
                  <a:pt x="9" y="0"/>
                  <a:pt x="8" y="0"/>
                </a:cubicBezTo>
                <a:cubicBezTo>
                  <a:pt x="9" y="0"/>
                  <a:pt x="9" y="0"/>
                  <a:pt x="9" y="0"/>
                </a:cubicBezTo>
                <a:moveTo>
                  <a:pt x="9" y="0"/>
                </a:moveTo>
                <a:cubicBezTo>
                  <a:pt x="9" y="0"/>
                  <a:pt x="9" y="0"/>
                  <a:pt x="9" y="0"/>
                </a:cubicBezTo>
                <a:cubicBezTo>
                  <a:pt x="9" y="0"/>
                  <a:pt x="9" y="0"/>
                  <a:pt x="9" y="0"/>
                </a:cubicBezTo>
                <a:moveTo>
                  <a:pt x="10" y="0"/>
                </a:moveTo>
                <a:cubicBezTo>
                  <a:pt x="10" y="0"/>
                  <a:pt x="10" y="0"/>
                  <a:pt x="10" y="0"/>
                </a:cubicBezTo>
                <a:cubicBezTo>
                  <a:pt x="10" y="0"/>
                  <a:pt x="10" y="0"/>
                  <a:pt x="10" y="0"/>
                </a:cubicBezTo>
                <a:moveTo>
                  <a:pt x="10" y="0"/>
                </a:moveTo>
                <a:cubicBezTo>
                  <a:pt x="10" y="0"/>
                  <a:pt x="10" y="0"/>
                  <a:pt x="10" y="0"/>
                </a:cubicBezTo>
                <a:cubicBezTo>
                  <a:pt x="10" y="0"/>
                  <a:pt x="10" y="0"/>
                  <a:pt x="10" y="0"/>
                </a:cubicBezTo>
                <a:moveTo>
                  <a:pt x="11" y="0"/>
                </a:moveTo>
                <a:cubicBezTo>
                  <a:pt x="11" y="0"/>
                  <a:pt x="11" y="0"/>
                  <a:pt x="11" y="0"/>
                </a:cubicBezTo>
                <a:cubicBezTo>
                  <a:pt x="11" y="0"/>
                  <a:pt x="11" y="0"/>
                  <a:pt x="11" y="0"/>
                </a:cubicBezTo>
                <a:moveTo>
                  <a:pt x="11" y="0"/>
                </a:moveTo>
                <a:cubicBezTo>
                  <a:pt x="11" y="0"/>
                  <a:pt x="11" y="0"/>
                  <a:pt x="11" y="0"/>
                </a:cubicBezTo>
                <a:cubicBezTo>
                  <a:pt x="11" y="0"/>
                  <a:pt x="11" y="0"/>
                  <a:pt x="11" y="0"/>
                </a:cubicBezTo>
                <a:moveTo>
                  <a:pt x="12" y="0"/>
                </a:moveTo>
                <a:cubicBezTo>
                  <a:pt x="12" y="0"/>
                  <a:pt x="12" y="0"/>
                  <a:pt x="12" y="0"/>
                </a:cubicBezTo>
                <a:cubicBezTo>
                  <a:pt x="12" y="0"/>
                  <a:pt x="12" y="0"/>
                  <a:pt x="12" y="0"/>
                </a:cubicBezTo>
                <a:moveTo>
                  <a:pt x="12" y="0"/>
                </a:moveTo>
                <a:cubicBezTo>
                  <a:pt x="12" y="0"/>
                  <a:pt x="12" y="0"/>
                  <a:pt x="12" y="0"/>
                </a:cubicBezTo>
                <a:cubicBezTo>
                  <a:pt x="12" y="0"/>
                  <a:pt x="12" y="0"/>
                  <a:pt x="12" y="0"/>
                </a:cubicBezTo>
                <a:moveTo>
                  <a:pt x="13" y="0"/>
                </a:moveTo>
                <a:cubicBezTo>
                  <a:pt x="13" y="0"/>
                  <a:pt x="13" y="0"/>
                  <a:pt x="13" y="0"/>
                </a:cubicBezTo>
                <a:cubicBezTo>
                  <a:pt x="13" y="0"/>
                  <a:pt x="13" y="0"/>
                  <a:pt x="13" y="0"/>
                </a:cubicBezTo>
                <a:moveTo>
                  <a:pt x="13" y="0"/>
                </a:moveTo>
                <a:cubicBezTo>
                  <a:pt x="13" y="0"/>
                  <a:pt x="13" y="0"/>
                  <a:pt x="13" y="0"/>
                </a:cubicBezTo>
                <a:cubicBezTo>
                  <a:pt x="13" y="0"/>
                  <a:pt x="13" y="0"/>
                  <a:pt x="13" y="0"/>
                </a:cubicBezTo>
                <a:moveTo>
                  <a:pt x="14" y="0"/>
                </a:moveTo>
                <a:cubicBezTo>
                  <a:pt x="14" y="0"/>
                  <a:pt x="14" y="0"/>
                  <a:pt x="14" y="0"/>
                </a:cubicBezTo>
                <a:cubicBezTo>
                  <a:pt x="14" y="0"/>
                  <a:pt x="14" y="0"/>
                  <a:pt x="14" y="0"/>
                </a:cubicBezTo>
                <a:moveTo>
                  <a:pt x="14" y="0"/>
                </a:moveTo>
                <a:cubicBezTo>
                  <a:pt x="14" y="0"/>
                  <a:pt x="14" y="0"/>
                  <a:pt x="14" y="0"/>
                </a:cubicBezTo>
                <a:cubicBezTo>
                  <a:pt x="14" y="0"/>
                  <a:pt x="14" y="0"/>
                  <a:pt x="14" y="0"/>
                </a:cubicBezTo>
                <a:moveTo>
                  <a:pt x="15" y="0"/>
                </a:moveTo>
                <a:cubicBezTo>
                  <a:pt x="15" y="0"/>
                  <a:pt x="15" y="0"/>
                  <a:pt x="15" y="0"/>
                </a:cubicBezTo>
                <a:cubicBezTo>
                  <a:pt x="15" y="0"/>
                  <a:pt x="15" y="0"/>
                  <a:pt x="15" y="0"/>
                </a:cubicBezTo>
                <a:moveTo>
                  <a:pt x="15" y="0"/>
                </a:moveTo>
                <a:cubicBezTo>
                  <a:pt x="15" y="0"/>
                  <a:pt x="15" y="0"/>
                  <a:pt x="15" y="0"/>
                </a:cubicBezTo>
                <a:cubicBezTo>
                  <a:pt x="15" y="0"/>
                  <a:pt x="15" y="0"/>
                  <a:pt x="15" y="0"/>
                </a:cubicBezTo>
                <a:moveTo>
                  <a:pt x="16" y="0"/>
                </a:moveTo>
                <a:cubicBezTo>
                  <a:pt x="16" y="0"/>
                  <a:pt x="16" y="0"/>
                  <a:pt x="16" y="0"/>
                </a:cubicBezTo>
                <a:cubicBezTo>
                  <a:pt x="16" y="0"/>
                  <a:pt x="16" y="0"/>
                  <a:pt x="16" y="0"/>
                </a:cubicBezTo>
                <a:moveTo>
                  <a:pt x="16" y="0"/>
                </a:moveTo>
                <a:cubicBezTo>
                  <a:pt x="16" y="0"/>
                  <a:pt x="16" y="0"/>
                  <a:pt x="16" y="0"/>
                </a:cubicBezTo>
                <a:cubicBezTo>
                  <a:pt x="16" y="0"/>
                  <a:pt x="16" y="0"/>
                  <a:pt x="16" y="0"/>
                </a:cubicBezTo>
                <a:moveTo>
                  <a:pt x="17" y="0"/>
                </a:moveTo>
                <a:cubicBezTo>
                  <a:pt x="17" y="0"/>
                  <a:pt x="17" y="0"/>
                  <a:pt x="17" y="0"/>
                </a:cubicBezTo>
                <a:cubicBezTo>
                  <a:pt x="17" y="0"/>
                  <a:pt x="17" y="0"/>
                  <a:pt x="17" y="0"/>
                </a:cubicBezTo>
                <a:moveTo>
                  <a:pt x="17" y="0"/>
                </a:moveTo>
                <a:cubicBezTo>
                  <a:pt x="17" y="0"/>
                  <a:pt x="17" y="0"/>
                  <a:pt x="17" y="0"/>
                </a:cubicBezTo>
                <a:cubicBezTo>
                  <a:pt x="17" y="0"/>
                  <a:pt x="17" y="0"/>
                  <a:pt x="17" y="0"/>
                </a:cubicBezTo>
                <a:moveTo>
                  <a:pt x="18" y="0"/>
                </a:moveTo>
                <a:cubicBezTo>
                  <a:pt x="18" y="0"/>
                  <a:pt x="18" y="0"/>
                  <a:pt x="18" y="0"/>
                </a:cubicBezTo>
                <a:cubicBezTo>
                  <a:pt x="18" y="0"/>
                  <a:pt x="18" y="0"/>
                  <a:pt x="18" y="0"/>
                </a:cubicBezTo>
              </a:path>
            </a:pathLst>
          </a:custGeom>
          <a:solidFill>
            <a:schemeClr val="bg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64" name="Freeform 89">
            <a:extLst>
              <a:ext uri="{FF2B5EF4-FFF2-40B4-BE49-F238E27FC236}">
                <a16:creationId xmlns:a16="http://schemas.microsoft.com/office/drawing/2014/main" id="{790D176E-B51E-451C-B719-EA1F43B27989}"/>
              </a:ext>
            </a:extLst>
          </p:cNvPr>
          <p:cNvSpPr/>
          <p:nvPr/>
        </p:nvSpPr>
        <p:spPr>
          <a:xfrm>
            <a:off x="7102720" y="2249506"/>
            <a:ext cx="99695" cy="111125"/>
          </a:xfrm>
          <a:custGeom>
            <a:avLst/>
            <a:gdLst/>
            <a:ahLst/>
            <a:cxnLst>
              <a:cxn ang="0">
                <a:pos x="95974593" y="67757440"/>
              </a:cxn>
              <a:cxn ang="0">
                <a:pos x="67182076" y="56463847"/>
              </a:cxn>
              <a:cxn ang="0">
                <a:pos x="65261836" y="56463847"/>
              </a:cxn>
              <a:cxn ang="0">
                <a:pos x="65261836" y="56463847"/>
              </a:cxn>
              <a:cxn ang="0">
                <a:pos x="65261836" y="47053892"/>
              </a:cxn>
              <a:cxn ang="0">
                <a:pos x="84457309" y="52700688"/>
              </a:cxn>
              <a:cxn ang="0">
                <a:pos x="95974593" y="52700688"/>
              </a:cxn>
              <a:cxn ang="0">
                <a:pos x="95974593" y="24468079"/>
              </a:cxn>
              <a:cxn ang="0">
                <a:pos x="76779120" y="18821282"/>
              </a:cxn>
              <a:cxn ang="0">
                <a:pos x="67182076" y="16939017"/>
              </a:cxn>
              <a:cxn ang="0">
                <a:pos x="67182076" y="0"/>
              </a:cxn>
              <a:cxn ang="0">
                <a:pos x="38389560" y="0"/>
              </a:cxn>
              <a:cxn ang="0">
                <a:pos x="38389560" y="16939017"/>
              </a:cxn>
              <a:cxn ang="0">
                <a:pos x="11517284" y="28232610"/>
              </a:cxn>
              <a:cxn ang="0">
                <a:pos x="0" y="50818423"/>
              </a:cxn>
              <a:cxn ang="0">
                <a:pos x="11517284" y="73404236"/>
              </a:cxn>
              <a:cxn ang="0">
                <a:pos x="30711371" y="82814191"/>
              </a:cxn>
              <a:cxn ang="0">
                <a:pos x="36470705" y="82814191"/>
              </a:cxn>
              <a:cxn ang="0">
                <a:pos x="38389560" y="84696457"/>
              </a:cxn>
              <a:cxn ang="0">
                <a:pos x="38389560" y="95990049"/>
              </a:cxn>
              <a:cxn ang="0">
                <a:pos x="28792516" y="94107784"/>
              </a:cxn>
              <a:cxn ang="0">
                <a:pos x="15356378" y="88460988"/>
              </a:cxn>
              <a:cxn ang="0">
                <a:pos x="1918855" y="88460988"/>
              </a:cxn>
              <a:cxn ang="0">
                <a:pos x="1918855" y="116693597"/>
              </a:cxn>
              <a:cxn ang="0">
                <a:pos x="24953422" y="124221287"/>
              </a:cxn>
              <a:cxn ang="0">
                <a:pos x="38389560" y="126103552"/>
              </a:cxn>
              <a:cxn ang="0">
                <a:pos x="38389560" y="152453897"/>
              </a:cxn>
              <a:cxn ang="0">
                <a:pos x="67182076" y="152453897"/>
              </a:cxn>
              <a:cxn ang="0">
                <a:pos x="67182076" y="124221287"/>
              </a:cxn>
              <a:cxn ang="0">
                <a:pos x="92135498" y="114811332"/>
              </a:cxn>
              <a:cxn ang="0">
                <a:pos x="92135498" y="114811332"/>
              </a:cxn>
              <a:cxn ang="0">
                <a:pos x="105571636" y="88460988"/>
              </a:cxn>
              <a:cxn ang="0">
                <a:pos x="95974593" y="67757440"/>
              </a:cxn>
            </a:cxnLst>
            <a:rect l="0" t="0" r="0" b="0"/>
            <a:pathLst>
              <a:path w="55" h="81">
                <a:moveTo>
                  <a:pt x="50" y="36"/>
                </a:moveTo>
                <a:cubicBezTo>
                  <a:pt x="47" y="34"/>
                  <a:pt x="42" y="31"/>
                  <a:pt x="35" y="30"/>
                </a:cubicBezTo>
                <a:cubicBezTo>
                  <a:pt x="34" y="30"/>
                  <a:pt x="34" y="30"/>
                  <a:pt x="34" y="30"/>
                </a:cubicBezTo>
                <a:cubicBezTo>
                  <a:pt x="34" y="30"/>
                  <a:pt x="34" y="30"/>
                  <a:pt x="34" y="30"/>
                </a:cubicBezTo>
                <a:cubicBezTo>
                  <a:pt x="34" y="25"/>
                  <a:pt x="34" y="25"/>
                  <a:pt x="34" y="25"/>
                </a:cubicBezTo>
                <a:cubicBezTo>
                  <a:pt x="38" y="25"/>
                  <a:pt x="40" y="27"/>
                  <a:pt x="44" y="28"/>
                </a:cubicBezTo>
                <a:cubicBezTo>
                  <a:pt x="50" y="28"/>
                  <a:pt x="50" y="28"/>
                  <a:pt x="50" y="28"/>
                </a:cubicBezTo>
                <a:cubicBezTo>
                  <a:pt x="50" y="13"/>
                  <a:pt x="50" y="13"/>
                  <a:pt x="50" y="13"/>
                </a:cubicBezTo>
                <a:cubicBezTo>
                  <a:pt x="48" y="12"/>
                  <a:pt x="44" y="11"/>
                  <a:pt x="40" y="10"/>
                </a:cubicBezTo>
                <a:cubicBezTo>
                  <a:pt x="38" y="10"/>
                  <a:pt x="37" y="10"/>
                  <a:pt x="35" y="9"/>
                </a:cubicBezTo>
                <a:cubicBezTo>
                  <a:pt x="35" y="0"/>
                  <a:pt x="35" y="0"/>
                  <a:pt x="35" y="0"/>
                </a:cubicBezTo>
                <a:cubicBezTo>
                  <a:pt x="20" y="0"/>
                  <a:pt x="20" y="0"/>
                  <a:pt x="20" y="0"/>
                </a:cubicBezTo>
                <a:cubicBezTo>
                  <a:pt x="20" y="9"/>
                  <a:pt x="20" y="9"/>
                  <a:pt x="20" y="9"/>
                </a:cubicBezTo>
                <a:cubicBezTo>
                  <a:pt x="14" y="11"/>
                  <a:pt x="10" y="12"/>
                  <a:pt x="6" y="15"/>
                </a:cubicBezTo>
                <a:cubicBezTo>
                  <a:pt x="2" y="18"/>
                  <a:pt x="0" y="22"/>
                  <a:pt x="0" y="27"/>
                </a:cubicBezTo>
                <a:cubicBezTo>
                  <a:pt x="0" y="32"/>
                  <a:pt x="2" y="37"/>
                  <a:pt x="6" y="39"/>
                </a:cubicBezTo>
                <a:cubicBezTo>
                  <a:pt x="8" y="41"/>
                  <a:pt x="12" y="43"/>
                  <a:pt x="16" y="44"/>
                </a:cubicBezTo>
                <a:cubicBezTo>
                  <a:pt x="17" y="44"/>
                  <a:pt x="18" y="44"/>
                  <a:pt x="19" y="44"/>
                </a:cubicBezTo>
                <a:cubicBezTo>
                  <a:pt x="20" y="45"/>
                  <a:pt x="20" y="45"/>
                  <a:pt x="20" y="45"/>
                </a:cubicBezTo>
                <a:cubicBezTo>
                  <a:pt x="20" y="51"/>
                  <a:pt x="20" y="51"/>
                  <a:pt x="20" y="51"/>
                </a:cubicBezTo>
                <a:cubicBezTo>
                  <a:pt x="18" y="51"/>
                  <a:pt x="17" y="51"/>
                  <a:pt x="15" y="50"/>
                </a:cubicBezTo>
                <a:cubicBezTo>
                  <a:pt x="12" y="49"/>
                  <a:pt x="10" y="48"/>
                  <a:pt x="8" y="47"/>
                </a:cubicBezTo>
                <a:cubicBezTo>
                  <a:pt x="1" y="47"/>
                  <a:pt x="1" y="47"/>
                  <a:pt x="1" y="47"/>
                </a:cubicBezTo>
                <a:cubicBezTo>
                  <a:pt x="1" y="62"/>
                  <a:pt x="1" y="62"/>
                  <a:pt x="1" y="62"/>
                </a:cubicBezTo>
                <a:cubicBezTo>
                  <a:pt x="4" y="64"/>
                  <a:pt x="8" y="65"/>
                  <a:pt x="13" y="66"/>
                </a:cubicBezTo>
                <a:cubicBezTo>
                  <a:pt x="15" y="66"/>
                  <a:pt x="17" y="66"/>
                  <a:pt x="20" y="67"/>
                </a:cubicBezTo>
                <a:cubicBezTo>
                  <a:pt x="20" y="81"/>
                  <a:pt x="20" y="81"/>
                  <a:pt x="20" y="81"/>
                </a:cubicBezTo>
                <a:cubicBezTo>
                  <a:pt x="35" y="81"/>
                  <a:pt x="35" y="81"/>
                  <a:pt x="35" y="81"/>
                </a:cubicBezTo>
                <a:cubicBezTo>
                  <a:pt x="35" y="66"/>
                  <a:pt x="35" y="66"/>
                  <a:pt x="35" y="66"/>
                </a:cubicBezTo>
                <a:cubicBezTo>
                  <a:pt x="40" y="65"/>
                  <a:pt x="45" y="63"/>
                  <a:pt x="48" y="61"/>
                </a:cubicBezTo>
                <a:cubicBezTo>
                  <a:pt x="48" y="61"/>
                  <a:pt x="48" y="61"/>
                  <a:pt x="48" y="61"/>
                </a:cubicBezTo>
                <a:cubicBezTo>
                  <a:pt x="52" y="57"/>
                  <a:pt x="55" y="52"/>
                  <a:pt x="55" y="47"/>
                </a:cubicBezTo>
                <a:cubicBezTo>
                  <a:pt x="55" y="43"/>
                  <a:pt x="53" y="39"/>
                  <a:pt x="50" y="36"/>
                </a:cubicBezTo>
                <a:close/>
              </a:path>
            </a:pathLst>
          </a:custGeom>
          <a:solidFill>
            <a:schemeClr val="bg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65" name="Freeform 90">
            <a:extLst>
              <a:ext uri="{FF2B5EF4-FFF2-40B4-BE49-F238E27FC236}">
                <a16:creationId xmlns:a16="http://schemas.microsoft.com/office/drawing/2014/main" id="{0B3CC565-16BD-7969-4BDC-EE641212A122}"/>
              </a:ext>
            </a:extLst>
          </p:cNvPr>
          <p:cNvSpPr>
            <a:spLocks noEditPoints="1"/>
          </p:cNvSpPr>
          <p:nvPr/>
        </p:nvSpPr>
        <p:spPr>
          <a:xfrm>
            <a:off x="7026520" y="2208231"/>
            <a:ext cx="252730" cy="192405"/>
          </a:xfrm>
          <a:custGeom>
            <a:avLst/>
            <a:gdLst/>
            <a:ahLst/>
            <a:cxnLst>
              <a:cxn ang="0">
                <a:pos x="132071241" y="0"/>
              </a:cxn>
              <a:cxn ang="0">
                <a:pos x="0" y="129915517"/>
              </a:cxn>
              <a:cxn ang="0">
                <a:pos x="132071241" y="261686523"/>
              </a:cxn>
              <a:cxn ang="0">
                <a:pos x="266028409" y="129915517"/>
              </a:cxn>
              <a:cxn ang="0">
                <a:pos x="132071241" y="0"/>
              </a:cxn>
              <a:cxn ang="0">
                <a:pos x="132071241" y="235702875"/>
              </a:cxn>
              <a:cxn ang="0">
                <a:pos x="26413973" y="129915517"/>
              </a:cxn>
              <a:cxn ang="0">
                <a:pos x="132071241" y="24126798"/>
              </a:cxn>
              <a:cxn ang="0">
                <a:pos x="239614435" y="129915517"/>
              </a:cxn>
              <a:cxn ang="0">
                <a:pos x="132071241" y="235702875"/>
              </a:cxn>
            </a:cxnLst>
            <a:rect l="0" t="0" r="0" b="0"/>
            <a:pathLst>
              <a:path w="141" h="141">
                <a:moveTo>
                  <a:pt x="70" y="0"/>
                </a:moveTo>
                <a:cubicBezTo>
                  <a:pt x="31" y="0"/>
                  <a:pt x="0" y="31"/>
                  <a:pt x="0" y="70"/>
                </a:cubicBezTo>
                <a:cubicBezTo>
                  <a:pt x="0" y="109"/>
                  <a:pt x="31" y="141"/>
                  <a:pt x="70" y="141"/>
                </a:cubicBezTo>
                <a:cubicBezTo>
                  <a:pt x="110" y="141"/>
                  <a:pt x="141" y="109"/>
                  <a:pt x="141" y="70"/>
                </a:cubicBezTo>
                <a:cubicBezTo>
                  <a:pt x="141" y="31"/>
                  <a:pt x="110" y="0"/>
                  <a:pt x="70" y="0"/>
                </a:cubicBezTo>
                <a:close/>
                <a:moveTo>
                  <a:pt x="70" y="127"/>
                </a:moveTo>
                <a:cubicBezTo>
                  <a:pt x="39" y="127"/>
                  <a:pt x="14" y="102"/>
                  <a:pt x="14" y="70"/>
                </a:cubicBezTo>
                <a:cubicBezTo>
                  <a:pt x="14" y="39"/>
                  <a:pt x="39" y="13"/>
                  <a:pt x="70" y="13"/>
                </a:cubicBezTo>
                <a:cubicBezTo>
                  <a:pt x="102" y="13"/>
                  <a:pt x="127" y="39"/>
                  <a:pt x="127" y="70"/>
                </a:cubicBezTo>
                <a:cubicBezTo>
                  <a:pt x="127" y="102"/>
                  <a:pt x="102" y="127"/>
                  <a:pt x="70" y="127"/>
                </a:cubicBezTo>
                <a:close/>
              </a:path>
            </a:pathLst>
          </a:custGeom>
          <a:solidFill>
            <a:schemeClr val="bg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66" name="Freeform 91">
            <a:extLst>
              <a:ext uri="{FF2B5EF4-FFF2-40B4-BE49-F238E27FC236}">
                <a16:creationId xmlns:a16="http://schemas.microsoft.com/office/drawing/2014/main" id="{A9FF7809-921F-2898-CCDE-5A3BDC72C040}"/>
              </a:ext>
            </a:extLst>
          </p:cNvPr>
          <p:cNvSpPr>
            <a:spLocks noEditPoints="1"/>
          </p:cNvSpPr>
          <p:nvPr/>
        </p:nvSpPr>
        <p:spPr>
          <a:xfrm>
            <a:off x="6841735" y="2125681"/>
            <a:ext cx="621030" cy="357505"/>
          </a:xfrm>
          <a:custGeom>
            <a:avLst/>
            <a:gdLst/>
            <a:ahLst/>
            <a:cxnLst>
              <a:cxn ang="0">
                <a:pos x="63313958" y="488824779"/>
              </a:cxn>
              <a:cxn ang="0">
                <a:pos x="586583069" y="488824779"/>
              </a:cxn>
              <a:cxn ang="0">
                <a:pos x="649897027" y="427018938"/>
              </a:cxn>
              <a:cxn ang="0">
                <a:pos x="649897027" y="61805841"/>
              </a:cxn>
              <a:cxn ang="0">
                <a:pos x="586583069" y="0"/>
              </a:cxn>
              <a:cxn ang="0">
                <a:pos x="63313958" y="0"/>
              </a:cxn>
              <a:cxn ang="0">
                <a:pos x="0" y="61805841"/>
              </a:cxn>
              <a:cxn ang="0">
                <a:pos x="0" y="427018938"/>
              </a:cxn>
              <a:cxn ang="0">
                <a:pos x="63313958" y="488824779"/>
              </a:cxn>
              <a:cxn ang="0">
                <a:pos x="65175290" y="61805841"/>
              </a:cxn>
              <a:cxn ang="0">
                <a:pos x="584721737" y="61805841"/>
              </a:cxn>
              <a:cxn ang="0">
                <a:pos x="584721737" y="425146780"/>
              </a:cxn>
              <a:cxn ang="0">
                <a:pos x="65175290" y="425146780"/>
              </a:cxn>
              <a:cxn ang="0">
                <a:pos x="65175290" y="61805841"/>
              </a:cxn>
            </a:cxnLst>
            <a:rect l="0" t="0" r="0" b="0"/>
            <a:pathLst>
              <a:path w="349" h="261">
                <a:moveTo>
                  <a:pt x="34" y="261"/>
                </a:moveTo>
                <a:cubicBezTo>
                  <a:pt x="315" y="261"/>
                  <a:pt x="315" y="261"/>
                  <a:pt x="315" y="261"/>
                </a:cubicBezTo>
                <a:cubicBezTo>
                  <a:pt x="334" y="261"/>
                  <a:pt x="349" y="246"/>
                  <a:pt x="349" y="228"/>
                </a:cubicBezTo>
                <a:cubicBezTo>
                  <a:pt x="349" y="33"/>
                  <a:pt x="349" y="33"/>
                  <a:pt x="349" y="33"/>
                </a:cubicBezTo>
                <a:cubicBezTo>
                  <a:pt x="349" y="15"/>
                  <a:pt x="334" y="0"/>
                  <a:pt x="315" y="0"/>
                </a:cubicBezTo>
                <a:cubicBezTo>
                  <a:pt x="34" y="0"/>
                  <a:pt x="34" y="0"/>
                  <a:pt x="34" y="0"/>
                </a:cubicBezTo>
                <a:cubicBezTo>
                  <a:pt x="15" y="0"/>
                  <a:pt x="0" y="15"/>
                  <a:pt x="0" y="33"/>
                </a:cubicBezTo>
                <a:cubicBezTo>
                  <a:pt x="0" y="228"/>
                  <a:pt x="0" y="228"/>
                  <a:pt x="0" y="228"/>
                </a:cubicBezTo>
                <a:cubicBezTo>
                  <a:pt x="0" y="246"/>
                  <a:pt x="15" y="261"/>
                  <a:pt x="34" y="261"/>
                </a:cubicBezTo>
                <a:close/>
                <a:moveTo>
                  <a:pt x="35" y="33"/>
                </a:moveTo>
                <a:cubicBezTo>
                  <a:pt x="314" y="33"/>
                  <a:pt x="314" y="33"/>
                  <a:pt x="314" y="33"/>
                </a:cubicBezTo>
                <a:cubicBezTo>
                  <a:pt x="314" y="227"/>
                  <a:pt x="314" y="227"/>
                  <a:pt x="314" y="227"/>
                </a:cubicBezTo>
                <a:cubicBezTo>
                  <a:pt x="35" y="227"/>
                  <a:pt x="35" y="227"/>
                  <a:pt x="35" y="227"/>
                </a:cubicBezTo>
                <a:lnTo>
                  <a:pt x="35" y="33"/>
                </a:lnTo>
                <a:close/>
              </a:path>
            </a:pathLst>
          </a:custGeom>
          <a:solidFill>
            <a:schemeClr val="bg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67" name="Freeform 92">
            <a:extLst>
              <a:ext uri="{FF2B5EF4-FFF2-40B4-BE49-F238E27FC236}">
                <a16:creationId xmlns:a16="http://schemas.microsoft.com/office/drawing/2014/main" id="{D575C990-8504-7AEB-DD2A-C5CED3DB135A}"/>
              </a:ext>
            </a:extLst>
          </p:cNvPr>
          <p:cNvSpPr>
            <a:spLocks noEditPoints="1"/>
          </p:cNvSpPr>
          <p:nvPr/>
        </p:nvSpPr>
        <p:spPr>
          <a:xfrm>
            <a:off x="6831575" y="2500331"/>
            <a:ext cx="641985" cy="69850"/>
          </a:xfrm>
          <a:custGeom>
            <a:avLst/>
            <a:gdLst/>
            <a:ahLst/>
            <a:cxnLst>
              <a:cxn ang="0">
                <a:pos x="0" y="0"/>
              </a:cxn>
              <a:cxn ang="0">
                <a:pos x="0" y="60025803"/>
              </a:cxn>
              <a:cxn ang="0">
                <a:pos x="37582448" y="95667108"/>
              </a:cxn>
              <a:cxn ang="0">
                <a:pos x="637033194" y="95667108"/>
              </a:cxn>
              <a:cxn ang="0">
                <a:pos x="674615642" y="60025803"/>
              </a:cxn>
              <a:cxn ang="0">
                <a:pos x="674615642" y="0"/>
              </a:cxn>
              <a:cxn ang="0">
                <a:pos x="0" y="0"/>
              </a:cxn>
              <a:cxn ang="0">
                <a:pos x="373951942" y="69404877"/>
              </a:cxn>
              <a:cxn ang="0">
                <a:pos x="300663700" y="69404877"/>
              </a:cxn>
              <a:cxn ang="0">
                <a:pos x="278115054" y="46895373"/>
              </a:cxn>
              <a:cxn ang="0">
                <a:pos x="300663700" y="26262230"/>
              </a:cxn>
              <a:cxn ang="0">
                <a:pos x="373951942" y="26262230"/>
              </a:cxn>
              <a:cxn ang="0">
                <a:pos x="396500589" y="46895373"/>
              </a:cxn>
              <a:cxn ang="0">
                <a:pos x="373951942" y="69404877"/>
              </a:cxn>
            </a:cxnLst>
            <a:rect l="0" t="0" r="0" b="0"/>
            <a:pathLst>
              <a:path w="359" h="51">
                <a:moveTo>
                  <a:pt x="0" y="0"/>
                </a:moveTo>
                <a:cubicBezTo>
                  <a:pt x="0" y="32"/>
                  <a:pt x="0" y="32"/>
                  <a:pt x="0" y="32"/>
                </a:cubicBezTo>
                <a:cubicBezTo>
                  <a:pt x="0" y="42"/>
                  <a:pt x="9" y="51"/>
                  <a:pt x="20" y="51"/>
                </a:cubicBezTo>
                <a:cubicBezTo>
                  <a:pt x="339" y="51"/>
                  <a:pt x="339" y="51"/>
                  <a:pt x="339" y="51"/>
                </a:cubicBezTo>
                <a:cubicBezTo>
                  <a:pt x="350" y="51"/>
                  <a:pt x="359" y="42"/>
                  <a:pt x="359" y="32"/>
                </a:cubicBezTo>
                <a:cubicBezTo>
                  <a:pt x="359" y="0"/>
                  <a:pt x="359" y="0"/>
                  <a:pt x="359" y="0"/>
                </a:cubicBezTo>
                <a:lnTo>
                  <a:pt x="0" y="0"/>
                </a:lnTo>
                <a:close/>
                <a:moveTo>
                  <a:pt x="199" y="37"/>
                </a:moveTo>
                <a:cubicBezTo>
                  <a:pt x="160" y="37"/>
                  <a:pt x="160" y="37"/>
                  <a:pt x="160" y="37"/>
                </a:cubicBezTo>
                <a:cubicBezTo>
                  <a:pt x="153" y="37"/>
                  <a:pt x="148" y="32"/>
                  <a:pt x="148" y="25"/>
                </a:cubicBezTo>
                <a:cubicBezTo>
                  <a:pt x="148" y="19"/>
                  <a:pt x="153" y="14"/>
                  <a:pt x="160" y="14"/>
                </a:cubicBezTo>
                <a:cubicBezTo>
                  <a:pt x="199" y="14"/>
                  <a:pt x="199" y="14"/>
                  <a:pt x="199" y="14"/>
                </a:cubicBezTo>
                <a:cubicBezTo>
                  <a:pt x="206" y="14"/>
                  <a:pt x="211" y="19"/>
                  <a:pt x="211" y="25"/>
                </a:cubicBezTo>
                <a:cubicBezTo>
                  <a:pt x="211" y="32"/>
                  <a:pt x="206" y="37"/>
                  <a:pt x="199" y="37"/>
                </a:cubicBezTo>
                <a:close/>
              </a:path>
            </a:pathLst>
          </a:custGeom>
          <a:solidFill>
            <a:schemeClr val="bg1"/>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68" name="Freeform 112">
            <a:extLst>
              <a:ext uri="{FF2B5EF4-FFF2-40B4-BE49-F238E27FC236}">
                <a16:creationId xmlns:a16="http://schemas.microsoft.com/office/drawing/2014/main" id="{D89F8F81-3256-3718-FA2F-C252599132DA}"/>
              </a:ext>
            </a:extLst>
          </p:cNvPr>
          <p:cNvSpPr/>
          <p:nvPr/>
        </p:nvSpPr>
        <p:spPr>
          <a:xfrm>
            <a:off x="6951907" y="5021281"/>
            <a:ext cx="625475" cy="513080"/>
          </a:xfrm>
          <a:custGeom>
            <a:avLst/>
            <a:gdLst/>
            <a:ahLst/>
            <a:cxnLst>
              <a:cxn ang="0">
                <a:pos x="667110362" y="450575420"/>
              </a:cxn>
              <a:cxn ang="0">
                <a:pos x="616796357" y="450575420"/>
              </a:cxn>
              <a:cxn ang="0">
                <a:pos x="616796357" y="134611472"/>
              </a:cxn>
              <a:cxn ang="0">
                <a:pos x="600026387" y="112176226"/>
              </a:cxn>
              <a:cxn ang="0">
                <a:pos x="490083092" y="112176226"/>
              </a:cxn>
              <a:cxn ang="0">
                <a:pos x="471448426" y="134611472"/>
              </a:cxn>
              <a:cxn ang="0">
                <a:pos x="471448426" y="450575420"/>
              </a:cxn>
              <a:cxn ang="0">
                <a:pos x="437907121" y="450575420"/>
              </a:cxn>
              <a:cxn ang="0">
                <a:pos x="437907121" y="235570075"/>
              </a:cxn>
              <a:cxn ang="0">
                <a:pos x="419272456" y="220614157"/>
              </a:cxn>
              <a:cxn ang="0">
                <a:pos x="309330526" y="220614157"/>
              </a:cxn>
              <a:cxn ang="0">
                <a:pos x="292559191" y="235570075"/>
              </a:cxn>
              <a:cxn ang="0">
                <a:pos x="292559191" y="450575420"/>
              </a:cxn>
              <a:cxn ang="0">
                <a:pos x="257154556" y="450575420"/>
              </a:cxn>
              <a:cxn ang="0">
                <a:pos x="257154556" y="336528679"/>
              </a:cxn>
              <a:cxn ang="0">
                <a:pos x="240383221" y="329050720"/>
              </a:cxn>
              <a:cxn ang="0">
                <a:pos x="128576595" y="329050720"/>
              </a:cxn>
              <a:cxn ang="0">
                <a:pos x="111806625" y="336528679"/>
              </a:cxn>
              <a:cxn ang="0">
                <a:pos x="111806625" y="450575420"/>
              </a:cxn>
              <a:cxn ang="0">
                <a:pos x="89445300" y="450575420"/>
              </a:cxn>
              <a:cxn ang="0">
                <a:pos x="78263955" y="443097461"/>
              </a:cxn>
              <a:cxn ang="0">
                <a:pos x="78263955" y="7477959"/>
              </a:cxn>
              <a:cxn ang="0">
                <a:pos x="67083975" y="0"/>
              </a:cxn>
              <a:cxn ang="0">
                <a:pos x="11179980" y="0"/>
              </a:cxn>
              <a:cxn ang="0">
                <a:pos x="0" y="7477959"/>
              </a:cxn>
              <a:cxn ang="0">
                <a:pos x="0" y="504794386"/>
              </a:cxn>
              <a:cxn ang="0">
                <a:pos x="11179980" y="512272345"/>
              </a:cxn>
              <a:cxn ang="0">
                <a:pos x="24224655" y="512272345"/>
              </a:cxn>
              <a:cxn ang="0">
                <a:pos x="78263955" y="512272345"/>
              </a:cxn>
              <a:cxn ang="0">
                <a:pos x="667110362" y="512272345"/>
              </a:cxn>
              <a:cxn ang="0">
                <a:pos x="678290342" y="504794386"/>
              </a:cxn>
              <a:cxn ang="0">
                <a:pos x="678290342" y="459923895"/>
              </a:cxn>
              <a:cxn ang="0">
                <a:pos x="667110362" y="450575420"/>
              </a:cxn>
            </a:cxnLst>
            <a:rect l="0" t="0" r="0" b="0"/>
            <a:pathLst>
              <a:path w="364" h="274">
                <a:moveTo>
                  <a:pt x="358" y="241"/>
                </a:moveTo>
                <a:cubicBezTo>
                  <a:pt x="331" y="241"/>
                  <a:pt x="331" y="241"/>
                  <a:pt x="331" y="241"/>
                </a:cubicBezTo>
                <a:cubicBezTo>
                  <a:pt x="331" y="72"/>
                  <a:pt x="331" y="72"/>
                  <a:pt x="331" y="72"/>
                </a:cubicBezTo>
                <a:cubicBezTo>
                  <a:pt x="331" y="65"/>
                  <a:pt x="327" y="60"/>
                  <a:pt x="322" y="60"/>
                </a:cubicBezTo>
                <a:cubicBezTo>
                  <a:pt x="263" y="60"/>
                  <a:pt x="263" y="60"/>
                  <a:pt x="263" y="60"/>
                </a:cubicBezTo>
                <a:cubicBezTo>
                  <a:pt x="258" y="60"/>
                  <a:pt x="253" y="65"/>
                  <a:pt x="253" y="72"/>
                </a:cubicBezTo>
                <a:cubicBezTo>
                  <a:pt x="253" y="241"/>
                  <a:pt x="253" y="241"/>
                  <a:pt x="253" y="241"/>
                </a:cubicBezTo>
                <a:cubicBezTo>
                  <a:pt x="235" y="241"/>
                  <a:pt x="235" y="241"/>
                  <a:pt x="235" y="241"/>
                </a:cubicBezTo>
                <a:cubicBezTo>
                  <a:pt x="235" y="126"/>
                  <a:pt x="235" y="126"/>
                  <a:pt x="235" y="126"/>
                </a:cubicBezTo>
                <a:cubicBezTo>
                  <a:pt x="235" y="122"/>
                  <a:pt x="230" y="118"/>
                  <a:pt x="225" y="118"/>
                </a:cubicBezTo>
                <a:cubicBezTo>
                  <a:pt x="166" y="118"/>
                  <a:pt x="166" y="118"/>
                  <a:pt x="166" y="118"/>
                </a:cubicBezTo>
                <a:cubicBezTo>
                  <a:pt x="161" y="118"/>
                  <a:pt x="157" y="122"/>
                  <a:pt x="157" y="126"/>
                </a:cubicBezTo>
                <a:cubicBezTo>
                  <a:pt x="157" y="241"/>
                  <a:pt x="157" y="241"/>
                  <a:pt x="157" y="241"/>
                </a:cubicBezTo>
                <a:cubicBezTo>
                  <a:pt x="138" y="241"/>
                  <a:pt x="138" y="241"/>
                  <a:pt x="138" y="241"/>
                </a:cubicBezTo>
                <a:cubicBezTo>
                  <a:pt x="138" y="180"/>
                  <a:pt x="138" y="180"/>
                  <a:pt x="138" y="180"/>
                </a:cubicBezTo>
                <a:cubicBezTo>
                  <a:pt x="138" y="178"/>
                  <a:pt x="134" y="176"/>
                  <a:pt x="129" y="176"/>
                </a:cubicBezTo>
                <a:cubicBezTo>
                  <a:pt x="69" y="176"/>
                  <a:pt x="69" y="176"/>
                  <a:pt x="69" y="176"/>
                </a:cubicBezTo>
                <a:cubicBezTo>
                  <a:pt x="64" y="176"/>
                  <a:pt x="60" y="178"/>
                  <a:pt x="60" y="180"/>
                </a:cubicBezTo>
                <a:cubicBezTo>
                  <a:pt x="60" y="241"/>
                  <a:pt x="60" y="241"/>
                  <a:pt x="60" y="241"/>
                </a:cubicBezTo>
                <a:cubicBezTo>
                  <a:pt x="48" y="241"/>
                  <a:pt x="48" y="241"/>
                  <a:pt x="48" y="241"/>
                </a:cubicBezTo>
                <a:cubicBezTo>
                  <a:pt x="45" y="241"/>
                  <a:pt x="42" y="239"/>
                  <a:pt x="42" y="237"/>
                </a:cubicBezTo>
                <a:cubicBezTo>
                  <a:pt x="42" y="4"/>
                  <a:pt x="42" y="4"/>
                  <a:pt x="42" y="4"/>
                </a:cubicBezTo>
                <a:cubicBezTo>
                  <a:pt x="42" y="2"/>
                  <a:pt x="39" y="0"/>
                  <a:pt x="36" y="0"/>
                </a:cubicBezTo>
                <a:cubicBezTo>
                  <a:pt x="6" y="0"/>
                  <a:pt x="6" y="0"/>
                  <a:pt x="6" y="0"/>
                </a:cubicBezTo>
                <a:cubicBezTo>
                  <a:pt x="2" y="0"/>
                  <a:pt x="0" y="2"/>
                  <a:pt x="0" y="4"/>
                </a:cubicBezTo>
                <a:cubicBezTo>
                  <a:pt x="0" y="270"/>
                  <a:pt x="0" y="270"/>
                  <a:pt x="0" y="270"/>
                </a:cubicBezTo>
                <a:cubicBezTo>
                  <a:pt x="0" y="272"/>
                  <a:pt x="2" y="274"/>
                  <a:pt x="6" y="274"/>
                </a:cubicBezTo>
                <a:cubicBezTo>
                  <a:pt x="13" y="274"/>
                  <a:pt x="13" y="274"/>
                  <a:pt x="13" y="274"/>
                </a:cubicBezTo>
                <a:cubicBezTo>
                  <a:pt x="42" y="274"/>
                  <a:pt x="42" y="274"/>
                  <a:pt x="42" y="274"/>
                </a:cubicBezTo>
                <a:cubicBezTo>
                  <a:pt x="358" y="274"/>
                  <a:pt x="358" y="274"/>
                  <a:pt x="358" y="274"/>
                </a:cubicBezTo>
                <a:cubicBezTo>
                  <a:pt x="362" y="274"/>
                  <a:pt x="364" y="272"/>
                  <a:pt x="364" y="270"/>
                </a:cubicBezTo>
                <a:cubicBezTo>
                  <a:pt x="364" y="246"/>
                  <a:pt x="364" y="246"/>
                  <a:pt x="364" y="246"/>
                </a:cubicBezTo>
                <a:cubicBezTo>
                  <a:pt x="364" y="243"/>
                  <a:pt x="362" y="241"/>
                  <a:pt x="358" y="241"/>
                </a:cubicBezTo>
                <a:close/>
              </a:path>
            </a:pathLst>
          </a:custGeom>
          <a:solidFill>
            <a:srgbClr val="FFFFFF"/>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69" name="文本框 31">
            <a:extLst>
              <a:ext uri="{FF2B5EF4-FFF2-40B4-BE49-F238E27FC236}">
                <a16:creationId xmlns:a16="http://schemas.microsoft.com/office/drawing/2014/main" id="{A9C0F82B-25A8-9F87-5EAC-98BB14A69CB1}"/>
              </a:ext>
            </a:extLst>
          </p:cNvPr>
          <p:cNvSpPr txBox="1"/>
          <p:nvPr/>
        </p:nvSpPr>
        <p:spPr>
          <a:xfrm flipH="1">
            <a:off x="580226" y="1429859"/>
            <a:ext cx="4112533" cy="1200329"/>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altLang="zh-CN" sz="2400" b="1" dirty="0">
                <a:solidFill>
                  <a:srgbClr val="44546A"/>
                </a:solidFill>
                <a:latin typeface="Arial" panose="020B0604020202020204" pitchFamily="34" charset="0"/>
                <a:ea typeface="微软雅黑" panose="020B0503020204020204" charset="-122"/>
                <a:sym typeface="Arial" panose="020B0604020202020204" pitchFamily="34" charset="0"/>
              </a:rPr>
              <a:t>A sense of accomplishment 
</a:t>
            </a:r>
            <a:endParaRPr lang="zh-CN" altLang="en-US" sz="2400" b="1" dirty="0">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70" name="文本框 22">
            <a:extLst>
              <a:ext uri="{FF2B5EF4-FFF2-40B4-BE49-F238E27FC236}">
                <a16:creationId xmlns:a16="http://schemas.microsoft.com/office/drawing/2014/main" id="{028ADB09-AA41-29DF-6C14-83B3A9E3E2A5}"/>
              </a:ext>
            </a:extLst>
          </p:cNvPr>
          <p:cNvSpPr txBox="1"/>
          <p:nvPr/>
        </p:nvSpPr>
        <p:spPr>
          <a:xfrm flipH="1">
            <a:off x="205888" y="2335807"/>
            <a:ext cx="3563717" cy="1166410"/>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lvl="0" indent="-342900">
              <a:lnSpc>
                <a:spcPct val="120000"/>
              </a:lnSpc>
              <a:buFont typeface="Arial" panose="020B0604020202020204" pitchFamily="34" charset="0"/>
              <a:buChar char="•"/>
            </a:pPr>
            <a:r>
              <a:rPr lang="en-US" altLang="zh-CN" sz="2000" dirty="0">
                <a:solidFill>
                  <a:srgbClr val="44546A"/>
                </a:solidFill>
                <a:latin typeface="Arial" panose="020B0604020202020204" pitchFamily="34" charset="0"/>
                <a:ea typeface="微软雅黑" panose="020B0503020204020204" charset="-122"/>
                <a:sym typeface="Arial" panose="020B0604020202020204" pitchFamily="34" charset="0"/>
              </a:rPr>
              <a:t>The user can complete the task and plant a tree
If it fails, the tree will wither</a:t>
            </a:r>
          </a:p>
        </p:txBody>
      </p:sp>
      <p:sp>
        <p:nvSpPr>
          <p:cNvPr id="71" name="文本框 8">
            <a:extLst>
              <a:ext uri="{FF2B5EF4-FFF2-40B4-BE49-F238E27FC236}">
                <a16:creationId xmlns:a16="http://schemas.microsoft.com/office/drawing/2014/main" id="{8B893914-8AF9-AFEB-A8B7-91F96660DE44}"/>
              </a:ext>
            </a:extLst>
          </p:cNvPr>
          <p:cNvSpPr txBox="1"/>
          <p:nvPr/>
        </p:nvSpPr>
        <p:spPr>
          <a:xfrm flipH="1">
            <a:off x="8355128" y="4469466"/>
            <a:ext cx="3935533" cy="461665"/>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altLang="zh-CN" sz="2400" b="1" dirty="0">
                <a:solidFill>
                  <a:srgbClr val="44546A"/>
                </a:solidFill>
                <a:latin typeface="Arial" panose="020B0604020202020204" pitchFamily="34" charset="0"/>
                <a:ea typeface="微软雅黑" panose="020B0503020204020204" charset="-122"/>
                <a:sym typeface="Arial" panose="020B0604020202020204" pitchFamily="34" charset="0"/>
              </a:rPr>
              <a:t>Product innovation</a:t>
            </a:r>
            <a:endParaRPr lang="zh-CN" altLang="en-US" sz="2400" b="1" dirty="0">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72" name="文本框 22">
            <a:extLst>
              <a:ext uri="{FF2B5EF4-FFF2-40B4-BE49-F238E27FC236}">
                <a16:creationId xmlns:a16="http://schemas.microsoft.com/office/drawing/2014/main" id="{6A8F8873-93DB-A846-963B-BDC961FE9C31}"/>
              </a:ext>
            </a:extLst>
          </p:cNvPr>
          <p:cNvSpPr txBox="1"/>
          <p:nvPr/>
        </p:nvSpPr>
        <p:spPr>
          <a:xfrm flipH="1">
            <a:off x="8169568" y="5076470"/>
            <a:ext cx="3551856" cy="1166410"/>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lvl="0" indent="-285750">
              <a:lnSpc>
                <a:spcPct val="120000"/>
              </a:lnSpc>
              <a:buFont typeface="Arial" panose="020B0604020202020204" pitchFamily="34" charset="0"/>
              <a:buChar char="•"/>
            </a:pPr>
            <a:r>
              <a:rPr lang="en-US" altLang="zh-CN" sz="2000" dirty="0">
                <a:solidFill>
                  <a:srgbClr val="44546A"/>
                </a:solidFill>
                <a:latin typeface="Arial" panose="020B0604020202020204" pitchFamily="34" charset="0"/>
                <a:ea typeface="微软雅黑" panose="020B0503020204020204" charset="-122"/>
                <a:sym typeface="Arial" panose="020B0604020202020204" pitchFamily="34" charset="0"/>
              </a:rPr>
              <a:t>Completing tasks by planting trees is an unprecedented innovation</a:t>
            </a:r>
            <a:endParaRPr lang="zh-CN" altLang="en-US" sz="2000" dirty="0">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73" name="文本框 22">
            <a:extLst>
              <a:ext uri="{FF2B5EF4-FFF2-40B4-BE49-F238E27FC236}">
                <a16:creationId xmlns:a16="http://schemas.microsoft.com/office/drawing/2014/main" id="{55BF7C0D-2B6A-B59F-99E4-1EB4743BA449}"/>
              </a:ext>
            </a:extLst>
          </p:cNvPr>
          <p:cNvSpPr txBox="1"/>
          <p:nvPr/>
        </p:nvSpPr>
        <p:spPr>
          <a:xfrm flipH="1">
            <a:off x="205888" y="4387735"/>
            <a:ext cx="3246175" cy="1905073"/>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lvl="0" indent="-342900">
              <a:lnSpc>
                <a:spcPct val="120000"/>
              </a:lnSpc>
              <a:buFont typeface="Arial" panose="020B0604020202020204" pitchFamily="34" charset="0"/>
              <a:buChar char="•"/>
            </a:pPr>
            <a:r>
              <a:rPr lang="en-US" altLang="zh-CN" sz="2000" dirty="0">
                <a:solidFill>
                  <a:srgbClr val="44546A"/>
                </a:solidFill>
                <a:latin typeface="Arial" panose="020B0604020202020204" pitchFamily="34" charset="0"/>
                <a:ea typeface="微软雅黑" panose="020B0503020204020204" charset="-122"/>
                <a:sym typeface="Arial" panose="020B0604020202020204" pitchFamily="34" charset="0"/>
              </a:rPr>
              <a:t>Users can get gold coins by planting trees
Coins can unlock new tree species, as well as real trees</a:t>
            </a:r>
            <a:endParaRPr lang="zh-CN" altLang="en-US" sz="2000" dirty="0">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74" name="文本框 24">
            <a:extLst>
              <a:ext uri="{FF2B5EF4-FFF2-40B4-BE49-F238E27FC236}">
                <a16:creationId xmlns:a16="http://schemas.microsoft.com/office/drawing/2014/main" id="{B01DFD82-C769-E6C5-7975-3F0F97CD03DE}"/>
              </a:ext>
            </a:extLst>
          </p:cNvPr>
          <p:cNvSpPr txBox="1"/>
          <p:nvPr/>
        </p:nvSpPr>
        <p:spPr>
          <a:xfrm flipH="1">
            <a:off x="8355128" y="2233422"/>
            <a:ext cx="3256646" cy="830997"/>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altLang="zh-CN" sz="2400" b="1" dirty="0">
                <a:solidFill>
                  <a:srgbClr val="44546A"/>
                </a:solidFill>
                <a:latin typeface="Arial" panose="020B0604020202020204" pitchFamily="34" charset="0"/>
                <a:ea typeface="微软雅黑" panose="020B0503020204020204" charset="-122"/>
                <a:sym typeface="Arial" panose="020B0604020202020204" pitchFamily="34" charset="0"/>
              </a:rPr>
              <a:t>Eco-efficiency
</a:t>
            </a:r>
            <a:endParaRPr lang="zh-CN" altLang="en-US" sz="2400" b="1" dirty="0">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75" name="文本框 22">
            <a:extLst>
              <a:ext uri="{FF2B5EF4-FFF2-40B4-BE49-F238E27FC236}">
                <a16:creationId xmlns:a16="http://schemas.microsoft.com/office/drawing/2014/main" id="{D6C93A3A-6D9F-2846-599C-E70F05F6ADA0}"/>
              </a:ext>
            </a:extLst>
          </p:cNvPr>
          <p:cNvSpPr txBox="1"/>
          <p:nvPr/>
        </p:nvSpPr>
        <p:spPr>
          <a:xfrm flipH="1">
            <a:off x="8213109" y="2859741"/>
            <a:ext cx="3978891" cy="797078"/>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lvl="0" indent="-342900">
              <a:lnSpc>
                <a:spcPct val="120000"/>
              </a:lnSpc>
              <a:buFont typeface="Arial" panose="020B0604020202020204" pitchFamily="34" charset="0"/>
              <a:buChar char="•"/>
            </a:pPr>
            <a:r>
              <a:rPr lang="en-US" altLang="zh-CN" sz="2000" dirty="0">
                <a:solidFill>
                  <a:srgbClr val="44546A"/>
                </a:solidFill>
                <a:latin typeface="Arial" panose="020B0604020202020204" pitchFamily="34" charset="0"/>
                <a:ea typeface="微软雅黑" panose="020B0503020204020204" charset="-122"/>
                <a:sym typeface="Arial" panose="020B0604020202020204" pitchFamily="34" charset="0"/>
              </a:rPr>
              <a:t>Protect the environment by planting real trees</a:t>
            </a:r>
            <a:endParaRPr lang="zh-CN" altLang="en-US" sz="2000" dirty="0">
              <a:solidFill>
                <a:srgbClr val="44546A"/>
              </a:solidFill>
              <a:latin typeface="Arial" panose="020B0604020202020204" pitchFamily="34" charset="0"/>
              <a:ea typeface="微软雅黑" panose="020B0503020204020204" charset="-122"/>
              <a:sym typeface="Arial" panose="020B0604020202020204" pitchFamily="34" charset="0"/>
            </a:endParaRPr>
          </a:p>
        </p:txBody>
      </p:sp>
      <p:sp>
        <p:nvSpPr>
          <p:cNvPr id="76" name="文本框 31">
            <a:extLst>
              <a:ext uri="{FF2B5EF4-FFF2-40B4-BE49-F238E27FC236}">
                <a16:creationId xmlns:a16="http://schemas.microsoft.com/office/drawing/2014/main" id="{947E21DB-4C05-898A-E2F8-98907B2B3D53}"/>
              </a:ext>
            </a:extLst>
          </p:cNvPr>
          <p:cNvSpPr txBox="1"/>
          <p:nvPr/>
        </p:nvSpPr>
        <p:spPr>
          <a:xfrm flipH="1">
            <a:off x="167354" y="3555385"/>
            <a:ext cx="2218610" cy="830997"/>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altLang="zh-CN" sz="2400" b="1" dirty="0">
                <a:solidFill>
                  <a:srgbClr val="44546A"/>
                </a:solidFill>
                <a:latin typeface="Arial" panose="020B0604020202020204" pitchFamily="34" charset="0"/>
                <a:ea typeface="微软雅黑" panose="020B0503020204020204" charset="-122"/>
                <a:sym typeface="Arial" panose="020B0604020202020204" pitchFamily="34" charset="0"/>
              </a:rPr>
              <a:t>Improve user stickiness</a:t>
            </a:r>
            <a:endParaRPr lang="zh-CN" altLang="en-US" sz="2400" b="1" dirty="0">
              <a:solidFill>
                <a:srgbClr val="44546A"/>
              </a:solidFill>
              <a:latin typeface="Arial" panose="020B0604020202020204" pitchFamily="34" charset="0"/>
              <a:ea typeface="微软雅黑" panose="020B0503020204020204" charset="-122"/>
              <a:sym typeface="Arial" panose="020B0604020202020204" pitchFamily="34" charset="0"/>
            </a:endParaRPr>
          </a:p>
        </p:txBody>
      </p:sp>
    </p:spTree>
    <p:extLst>
      <p:ext uri="{BB962C8B-B14F-4D97-AF65-F5344CB8AC3E}">
        <p14:creationId xmlns:p14="http://schemas.microsoft.com/office/powerpoint/2010/main" val="1572540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F155E2E0-2356-05F4-162F-99B6438D2E47}"/>
              </a:ext>
            </a:extLst>
          </p:cNvPr>
          <p:cNvSpPr txBox="1"/>
          <p:nvPr/>
        </p:nvSpPr>
        <p:spPr>
          <a:xfrm>
            <a:off x="822605" y="292853"/>
            <a:ext cx="2433918" cy="523220"/>
          </a:xfrm>
          <a:prstGeom prst="rect">
            <a:avLst/>
          </a:prstGeom>
          <a:noFill/>
        </p:spPr>
        <p:txBody>
          <a:bodyPr wrap="square" rtlCol="0">
            <a:spAutoFit/>
          </a:bodyPr>
          <a:lstStyle/>
          <a:p>
            <a:r>
              <a:rPr lang="zh-CN" altLang="en-US" sz="2800" dirty="0">
                <a:solidFill>
                  <a:srgbClr val="44546A"/>
                </a:solidFill>
                <a:latin typeface="微软雅黑" panose="020B0503020204020204" pitchFamily="34" charset="-122"/>
                <a:ea typeface="微软雅黑" panose="020B0503020204020204" pitchFamily="34" charset="-122"/>
              </a:rPr>
              <a:t>前景分析</a:t>
            </a:r>
          </a:p>
        </p:txBody>
      </p:sp>
      <p:sp>
        <p:nvSpPr>
          <p:cNvPr id="7" name="流程图: 接点 6">
            <a:extLst>
              <a:ext uri="{FF2B5EF4-FFF2-40B4-BE49-F238E27FC236}">
                <a16:creationId xmlns:a16="http://schemas.microsoft.com/office/drawing/2014/main" id="{E99D04C9-B935-89EE-35FA-00B308F8EAB9}"/>
              </a:ext>
            </a:extLst>
          </p:cNvPr>
          <p:cNvSpPr/>
          <p:nvPr/>
        </p:nvSpPr>
        <p:spPr>
          <a:xfrm>
            <a:off x="396688" y="376517"/>
            <a:ext cx="363071" cy="355892"/>
          </a:xfrm>
          <a:prstGeom prst="flowChartConnector">
            <a:avLst/>
          </a:prstGeom>
          <a:solidFill>
            <a:srgbClr val="44546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D29FF9BC-F0A5-2AAB-30D6-DE5E4295963B}"/>
              </a:ext>
            </a:extLst>
          </p:cNvPr>
          <p:cNvPicPr>
            <a:picLocks noChangeAspect="1"/>
          </p:cNvPicPr>
          <p:nvPr/>
        </p:nvPicPr>
        <p:blipFill rotWithShape="1">
          <a:blip r:embed="rId2"/>
          <a:srcRect l="4945" t="20649" r="18117"/>
          <a:stretch/>
        </p:blipFill>
        <p:spPr>
          <a:xfrm>
            <a:off x="6407524" y="816073"/>
            <a:ext cx="4874559" cy="2373515"/>
          </a:xfrm>
          <a:prstGeom prst="rect">
            <a:avLst/>
          </a:prstGeom>
          <a:ln w="38100">
            <a:solidFill>
              <a:srgbClr val="44546A"/>
            </a:solidFill>
          </a:ln>
        </p:spPr>
      </p:pic>
      <p:pic>
        <p:nvPicPr>
          <p:cNvPr id="4" name="图片 3">
            <a:extLst>
              <a:ext uri="{FF2B5EF4-FFF2-40B4-BE49-F238E27FC236}">
                <a16:creationId xmlns:a16="http://schemas.microsoft.com/office/drawing/2014/main" id="{EDC48112-C38B-A46B-E51B-B489EBF4C149}"/>
              </a:ext>
            </a:extLst>
          </p:cNvPr>
          <p:cNvPicPr>
            <a:picLocks noChangeAspect="1"/>
          </p:cNvPicPr>
          <p:nvPr/>
        </p:nvPicPr>
        <p:blipFill>
          <a:blip r:embed="rId3"/>
          <a:stretch>
            <a:fillRect/>
          </a:stretch>
        </p:blipFill>
        <p:spPr>
          <a:xfrm>
            <a:off x="6407524" y="3429000"/>
            <a:ext cx="4874559" cy="2500134"/>
          </a:xfrm>
          <a:prstGeom prst="rect">
            <a:avLst/>
          </a:prstGeom>
          <a:ln w="38100">
            <a:solidFill>
              <a:srgbClr val="44546A"/>
            </a:solidFill>
          </a:ln>
        </p:spPr>
      </p:pic>
      <p:sp>
        <p:nvSpPr>
          <p:cNvPr id="19" name="矩形 18">
            <a:extLst>
              <a:ext uri="{FF2B5EF4-FFF2-40B4-BE49-F238E27FC236}">
                <a16:creationId xmlns:a16="http://schemas.microsoft.com/office/drawing/2014/main" id="{69887968-D737-E982-DDFA-E8188D3D0DBB}"/>
              </a:ext>
            </a:extLst>
          </p:cNvPr>
          <p:cNvSpPr/>
          <p:nvPr/>
        </p:nvSpPr>
        <p:spPr>
          <a:xfrm>
            <a:off x="269912" y="732409"/>
            <a:ext cx="5769443" cy="6513450"/>
          </a:xfrm>
          <a:prstGeom prst="rect">
            <a:avLst/>
          </a:prstGeom>
        </p:spPr>
        <p:txBody>
          <a:bodyPr wrap="square">
            <a:spAutoFit/>
          </a:bodyPr>
          <a:lstStyle/>
          <a:p>
            <a:pPr>
              <a:lnSpc>
                <a:spcPct val="150000"/>
              </a:lnSpc>
            </a:pPr>
            <a:r>
              <a:rPr lang="en-US" altLang="zh-CN" dirty="0">
                <a:solidFill>
                  <a:srgbClr val="333333"/>
                </a:solidFill>
                <a:cs typeface="+mn-ea"/>
                <a:sym typeface="+mn-lt"/>
              </a:rPr>
              <a:t>The app is a paid app, and users can use it permanently after spending 12 yuan to buy the app. Forest has grown rapidly since its release on May 10, 2014. As of April 14, 2020, it has been used in 136 countries, with more than </a:t>
            </a:r>
            <a:r>
              <a:rPr lang="en-US" altLang="zh-CN" sz="2800" b="1" dirty="0">
                <a:solidFill>
                  <a:srgbClr val="333333"/>
                </a:solidFill>
                <a:cs typeface="+mn-ea"/>
                <a:sym typeface="+mn-lt"/>
              </a:rPr>
              <a:t>4 million </a:t>
            </a:r>
            <a:r>
              <a:rPr lang="en-US" altLang="zh-CN" dirty="0">
                <a:solidFill>
                  <a:srgbClr val="333333"/>
                </a:solidFill>
                <a:cs typeface="+mn-ea"/>
                <a:sym typeface="+mn-lt"/>
              </a:rPr>
              <a:t>paying users, and has received significant revenue. As of May this year</a:t>
            </a:r>
            <a:r>
              <a:rPr lang="en-US" altLang="zh-CN" b="1" dirty="0">
                <a:solidFill>
                  <a:srgbClr val="333333"/>
                </a:solidFill>
                <a:cs typeface="+mn-ea"/>
                <a:sym typeface="+mn-lt"/>
              </a:rPr>
              <a:t>, </a:t>
            </a:r>
            <a:r>
              <a:rPr lang="en-US" altLang="zh-CN" sz="2400" b="1" dirty="0">
                <a:solidFill>
                  <a:srgbClr val="333333"/>
                </a:solidFill>
                <a:cs typeface="+mn-ea"/>
                <a:sym typeface="+mn-lt"/>
              </a:rPr>
              <a:t>1.3 million real trees have been planted </a:t>
            </a:r>
            <a:r>
              <a:rPr lang="en-US" altLang="zh-CN" dirty="0">
                <a:solidFill>
                  <a:srgbClr val="333333"/>
                </a:solidFill>
                <a:cs typeface="+mn-ea"/>
                <a:sym typeface="+mn-lt"/>
              </a:rPr>
              <a:t>on the platform. In China, Forest ranks first in real time in the personal efficiency category, with an </a:t>
            </a:r>
            <a:r>
              <a:rPr lang="en-US" altLang="zh-CN" sz="2400" b="1" dirty="0">
                <a:solidFill>
                  <a:srgbClr val="333333"/>
                </a:solidFill>
                <a:cs typeface="+mn-ea"/>
                <a:sym typeface="+mn-lt"/>
              </a:rPr>
              <a:t>average score of 4.9</a:t>
            </a:r>
            <a:r>
              <a:rPr lang="en-US" altLang="zh-CN" dirty="0">
                <a:solidFill>
                  <a:srgbClr val="333333"/>
                </a:solidFill>
                <a:cs typeface="+mn-ea"/>
                <a:sym typeface="+mn-lt"/>
              </a:rPr>
              <a:t>, ranking first in the same category of efficiency products. From a global perspective, Forest has a wide range of user segments and a relatively high ranking list</a:t>
            </a:r>
            <a:r>
              <a:rPr lang="zh-CN" altLang="en-US" dirty="0">
                <a:solidFill>
                  <a:srgbClr val="FF0000"/>
                </a:solidFill>
                <a:cs typeface="+mn-ea"/>
                <a:sym typeface="+mn-lt"/>
              </a:rPr>
              <a:t> </a:t>
            </a:r>
            <a:r>
              <a:rPr lang="en-US" altLang="zh-CN" b="1" dirty="0">
                <a:solidFill>
                  <a:srgbClr val="FF0000"/>
                </a:solidFill>
                <a:cs typeface="+mn-ea"/>
                <a:sym typeface="+mn-lt"/>
              </a:rPr>
              <a:t>with good development prospects.</a:t>
            </a:r>
            <a:r>
              <a:rPr lang="en-US" altLang="zh-CN" b="1" dirty="0">
                <a:solidFill>
                  <a:srgbClr val="333333"/>
                </a:solidFill>
                <a:cs typeface="+mn-ea"/>
                <a:sym typeface="+mn-lt"/>
              </a:rPr>
              <a:t>
</a:t>
            </a:r>
            <a:endParaRPr lang="zh-CN" altLang="en-US" b="1" dirty="0">
              <a:solidFill>
                <a:srgbClr val="333333"/>
              </a:solidFill>
              <a:cs typeface="+mn-ea"/>
              <a:sym typeface="+mn-lt"/>
            </a:endParaRPr>
          </a:p>
        </p:txBody>
      </p:sp>
    </p:spTree>
    <p:extLst>
      <p:ext uri="{BB962C8B-B14F-4D97-AF65-F5344CB8AC3E}">
        <p14:creationId xmlns:p14="http://schemas.microsoft.com/office/powerpoint/2010/main" val="4631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arn(inVertical)">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F155E2E0-2356-05F4-162F-99B6438D2E47}"/>
              </a:ext>
            </a:extLst>
          </p:cNvPr>
          <p:cNvSpPr txBox="1"/>
          <p:nvPr/>
        </p:nvSpPr>
        <p:spPr>
          <a:xfrm>
            <a:off x="822605" y="292853"/>
            <a:ext cx="7138054" cy="523220"/>
          </a:xfrm>
          <a:prstGeom prst="rect">
            <a:avLst/>
          </a:prstGeom>
          <a:noFill/>
        </p:spPr>
        <p:txBody>
          <a:bodyPr wrap="square" rtlCol="0">
            <a:spAutoFit/>
          </a:bodyPr>
          <a:lstStyle/>
          <a:p>
            <a:r>
              <a:rPr lang="en-US" altLang="zh-CN" sz="2800" dirty="0" err="1">
                <a:solidFill>
                  <a:srgbClr val="44546A"/>
                </a:solidFill>
                <a:latin typeface="微软雅黑" panose="020B0503020204020204" pitchFamily="34" charset="-122"/>
                <a:ea typeface="微软雅黑" panose="020B0503020204020204" pitchFamily="34" charset="-122"/>
              </a:rPr>
              <a:t>Seekrtech</a:t>
            </a:r>
            <a:r>
              <a:rPr lang="zh-CN" altLang="en-US" sz="2800" dirty="0">
                <a:solidFill>
                  <a:srgbClr val="44546A"/>
                </a:solidFill>
                <a:latin typeface="微软雅黑" panose="020B0503020204020204" pitchFamily="34" charset="-122"/>
                <a:ea typeface="微软雅黑" panose="020B0503020204020204" pitchFamily="34" charset="-122"/>
              </a:rPr>
              <a:t>公司的成功之路：创业军规</a:t>
            </a:r>
          </a:p>
        </p:txBody>
      </p:sp>
      <p:sp>
        <p:nvSpPr>
          <p:cNvPr id="7" name="流程图: 接点 6">
            <a:extLst>
              <a:ext uri="{FF2B5EF4-FFF2-40B4-BE49-F238E27FC236}">
                <a16:creationId xmlns:a16="http://schemas.microsoft.com/office/drawing/2014/main" id="{E99D04C9-B935-89EE-35FA-00B308F8EAB9}"/>
              </a:ext>
            </a:extLst>
          </p:cNvPr>
          <p:cNvSpPr/>
          <p:nvPr/>
        </p:nvSpPr>
        <p:spPr>
          <a:xfrm>
            <a:off x="396688" y="376517"/>
            <a:ext cx="363071" cy="355892"/>
          </a:xfrm>
          <a:prstGeom prst="flowChartConnector">
            <a:avLst/>
          </a:prstGeom>
          <a:solidFill>
            <a:srgbClr val="44546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a:extLst>
              <a:ext uri="{FF2B5EF4-FFF2-40B4-BE49-F238E27FC236}">
                <a16:creationId xmlns:a16="http://schemas.microsoft.com/office/drawing/2014/main" id="{32FD68FA-3645-1877-B93A-FB5B2159ED21}"/>
              </a:ext>
            </a:extLst>
          </p:cNvPr>
          <p:cNvGrpSpPr/>
          <p:nvPr/>
        </p:nvGrpSpPr>
        <p:grpSpPr>
          <a:xfrm>
            <a:off x="1017114" y="1298400"/>
            <a:ext cx="4383521" cy="5173344"/>
            <a:chOff x="759579" y="1061807"/>
            <a:chExt cx="4383521" cy="5173344"/>
          </a:xfrm>
        </p:grpSpPr>
        <p:grpSp>
          <p:nvGrpSpPr>
            <p:cNvPr id="10" name="组合 9">
              <a:extLst>
                <a:ext uri="{FF2B5EF4-FFF2-40B4-BE49-F238E27FC236}">
                  <a16:creationId xmlns:a16="http://schemas.microsoft.com/office/drawing/2014/main" id="{B14B10DD-F93E-3899-C182-64FC8A0918E5}"/>
                </a:ext>
              </a:extLst>
            </p:cNvPr>
            <p:cNvGrpSpPr/>
            <p:nvPr/>
          </p:nvGrpSpPr>
          <p:grpSpPr>
            <a:xfrm>
              <a:off x="759579" y="1061807"/>
              <a:ext cx="4383521" cy="5173344"/>
              <a:chOff x="1725442" y="1501161"/>
              <a:chExt cx="4144974" cy="4865370"/>
            </a:xfrm>
          </p:grpSpPr>
          <p:sp>
            <p:nvSpPr>
              <p:cNvPr id="11" name="矩形 10">
                <a:extLst>
                  <a:ext uri="{FF2B5EF4-FFF2-40B4-BE49-F238E27FC236}">
                    <a16:creationId xmlns:a16="http://schemas.microsoft.com/office/drawing/2014/main" id="{2CDB21EA-7C85-6176-BDAC-5B0D6BB77A5B}"/>
                  </a:ext>
                </a:extLst>
              </p:cNvPr>
              <p:cNvSpPr/>
              <p:nvPr/>
            </p:nvSpPr>
            <p:spPr>
              <a:xfrm>
                <a:off x="1725442" y="1501161"/>
                <a:ext cx="4086103" cy="4865370"/>
              </a:xfrm>
              <a:prstGeom prst="rect">
                <a:avLst/>
              </a:prstGeom>
              <a:solidFill>
                <a:srgbClr val="F3F3F3"/>
              </a:solidFill>
              <a:ln w="76200">
                <a:solidFill>
                  <a:srgbClr val="4454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微软雅黑" panose="020B0503020204020204" charset="-122"/>
                  <a:cs typeface="+mn-cs"/>
                </a:endParaRPr>
              </a:p>
            </p:txBody>
          </p:sp>
          <p:sp>
            <p:nvSpPr>
              <p:cNvPr id="12" name="文本框 11">
                <a:extLst>
                  <a:ext uri="{FF2B5EF4-FFF2-40B4-BE49-F238E27FC236}">
                    <a16:creationId xmlns:a16="http://schemas.microsoft.com/office/drawing/2014/main" id="{D99FAB9F-30ED-A4FA-7AF0-187040CDB8F0}"/>
                  </a:ext>
                </a:extLst>
              </p:cNvPr>
              <p:cNvSpPr txBox="1"/>
              <p:nvPr/>
            </p:nvSpPr>
            <p:spPr>
              <a:xfrm>
                <a:off x="1725442" y="1556633"/>
                <a:ext cx="2599847" cy="376291"/>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44546A"/>
                    </a:solidFill>
                    <a:effectLst/>
                    <a:uLnTx/>
                    <a:uFillTx/>
                    <a:latin typeface="思源黑体 CN Heavy" panose="020B0A00000000000000" charset="-122"/>
                    <a:ea typeface="思源黑体 CN Heavy" panose="020B0A00000000000000" charset="-122"/>
                    <a:cs typeface="思源黑体 CN Heavy" panose="020B0A00000000000000" charset="-122"/>
                  </a:rPr>
                  <a:t>创新是最好的创业武器</a:t>
                </a:r>
              </a:p>
            </p:txBody>
          </p:sp>
          <p:sp>
            <p:nvSpPr>
              <p:cNvPr id="13" name="文本框 12">
                <a:extLst>
                  <a:ext uri="{FF2B5EF4-FFF2-40B4-BE49-F238E27FC236}">
                    <a16:creationId xmlns:a16="http://schemas.microsoft.com/office/drawing/2014/main" id="{8D5809CA-A818-FBCF-8894-15E3534D09B3}"/>
                  </a:ext>
                </a:extLst>
              </p:cNvPr>
              <p:cNvSpPr txBox="1"/>
              <p:nvPr/>
            </p:nvSpPr>
            <p:spPr>
              <a:xfrm>
                <a:off x="1785038" y="3727433"/>
                <a:ext cx="4085378" cy="2609431"/>
              </a:xfrm>
              <a:prstGeom prst="rect">
                <a:avLst/>
              </a:prstGeom>
              <a:noFill/>
              <a:ln>
                <a:noFill/>
              </a:ln>
            </p:spPr>
            <p:txBody>
              <a:bodyPr wrap="square" rtlCol="0">
                <a:spAutoFit/>
              </a:bodyPr>
              <a:lstStyle/>
              <a:p>
                <a:pPr marL="0" marR="0" lvl="0" indent="0" algn="l" defTabSz="913765" rtl="0" eaLnBrk="1" fontAlgn="ctr" latinLnBrk="0" hangingPunct="1">
                  <a:lnSpc>
                    <a:spcPct val="120000"/>
                  </a:lnSpc>
                  <a:spcBef>
                    <a:spcPts val="0"/>
                  </a:spcBef>
                  <a:spcAft>
                    <a:spcPts val="1500"/>
                  </a:spcAft>
                  <a:buClrTx/>
                  <a:buSzPct val="100000"/>
                  <a:buFont typeface="Wingdings" panose="05000000000000000000" charset="0"/>
                  <a:buNone/>
                  <a:defRPr/>
                </a:pPr>
                <a:endParaRPr kumimoji="0" lang="zh-CN" altLang="en-US" sz="600" b="0" i="0" u="none" strike="noStrike" kern="1200" cap="none" spc="200" normalizeH="0" baseline="0" noProof="0" dirty="0">
                  <a:ln w="3175">
                    <a:noFill/>
                    <a:prstDash val="dash"/>
                  </a:ln>
                  <a:solidFill>
                    <a:srgbClr val="2F463E"/>
                  </a:solidFill>
                  <a:effectLst/>
                  <a:uLnTx/>
                  <a:uFillTx/>
                  <a:latin typeface="微软雅黑" panose="020B0503020204020204" charset="-122"/>
                  <a:ea typeface="微软雅黑" panose="020B0503020204020204" charset="-122"/>
                  <a:cs typeface="+mn-ea"/>
                  <a:sym typeface="Arial" panose="020B0604020202020204" pitchFamily="34" charset="0"/>
                </a:endParaRPr>
              </a:p>
              <a:p>
                <a:pPr marL="330200" lvl="0" indent="-330200" defTabSz="913765" fontAlgn="ctr">
                  <a:lnSpc>
                    <a:spcPct val="120000"/>
                  </a:lnSpc>
                  <a:spcAft>
                    <a:spcPts val="1500"/>
                  </a:spcAft>
                  <a:buSzPct val="100000"/>
                  <a:buFont typeface="Wingdings" panose="05000000000000000000" charset="0"/>
                  <a:buChar char="l"/>
                  <a:defRPr/>
                </a:pPr>
                <a:r>
                  <a:rPr lang="en-US" altLang="zh-CN" dirty="0">
                    <a:latin typeface="Calibri" panose="020F0502020204030204"/>
                    <a:ea typeface="微软雅黑" panose="020B0503020204020204" charset="-122"/>
                    <a:sym typeface="+mn-ea"/>
                  </a:rPr>
                  <a:t>Innovative Idea – Planting Trees
The aesthetics and operability of its interface also brings an excellent user experience;</a:t>
                </a:r>
                <a:endParaRPr kumimoji="0" lang="zh-CN" altLang="en-US" sz="1800" b="0" i="0" u="none" strike="noStrike" kern="1200" cap="none" spc="0" normalizeH="0" baseline="0" noProof="0" dirty="0">
                  <a:ln>
                    <a:noFill/>
                  </a:ln>
                  <a:effectLst/>
                  <a:uLnTx/>
                  <a:uFillTx/>
                  <a:latin typeface="Calibri" panose="020F0502020204030204"/>
                  <a:ea typeface="微软雅黑" panose="020B0503020204020204" charset="-122"/>
                  <a:cs typeface="+mn-cs"/>
                  <a:sym typeface="+mn-ea"/>
                </a:endParaRPr>
              </a:p>
              <a:p>
                <a:pPr marL="330200" lvl="0" indent="-330200" defTabSz="913765" fontAlgn="ctr">
                  <a:lnSpc>
                    <a:spcPct val="120000"/>
                  </a:lnSpc>
                  <a:spcAft>
                    <a:spcPts val="1500"/>
                  </a:spcAft>
                  <a:buSzPct val="100000"/>
                  <a:buFont typeface="Wingdings" panose="05000000000000000000" charset="0"/>
                  <a:buChar char="l"/>
                  <a:defRPr/>
                </a:pPr>
                <a:r>
                  <a:rPr lang="en-US" altLang="zh-CN" dirty="0">
                    <a:latin typeface="Calibri" panose="020F0502020204030204"/>
                    <a:ea typeface="微软雅黑" panose="020B0503020204020204" charset="-122"/>
                    <a:sym typeface="+mn-ea"/>
                  </a:rPr>
                  <a:t>Other innovative apps: </a:t>
                </a:r>
                <a:r>
                  <a:rPr lang="en-US" altLang="zh-CN" dirty="0" err="1">
                    <a:latin typeface="Calibri" panose="020F0502020204030204"/>
                    <a:ea typeface="微软雅黑" panose="020B0503020204020204" charset="-122"/>
                    <a:sym typeface="+mn-ea"/>
                  </a:rPr>
                  <a:t>SleepTown,WaterDo</a:t>
                </a:r>
                <a:endParaRPr kumimoji="0" lang="zh-CN" altLang="en-US" sz="1200" b="0" i="0" u="none" strike="noStrike" kern="1200" cap="none" spc="200" normalizeH="0" baseline="0" noProof="0" dirty="0">
                  <a:ln w="3175">
                    <a:noFill/>
                    <a:prstDash val="dash"/>
                  </a:ln>
                  <a:solidFill>
                    <a:srgbClr val="2F463E"/>
                  </a:solidFill>
                  <a:effectLst/>
                  <a:uLnTx/>
                  <a:uFillTx/>
                  <a:latin typeface="微软雅黑" panose="020B0503020204020204" charset="-122"/>
                  <a:ea typeface="微软雅黑" panose="020B0503020204020204" charset="-122"/>
                  <a:cs typeface="+mn-ea"/>
                  <a:sym typeface="Arial" panose="020B0604020202020204" pitchFamily="34" charset="0"/>
                </a:endParaRPr>
              </a:p>
            </p:txBody>
          </p:sp>
        </p:grpSp>
        <p:pic>
          <p:nvPicPr>
            <p:cNvPr id="3" name="图片 2">
              <a:extLst>
                <a:ext uri="{FF2B5EF4-FFF2-40B4-BE49-F238E27FC236}">
                  <a16:creationId xmlns:a16="http://schemas.microsoft.com/office/drawing/2014/main" id="{0CF57938-09C0-B1B0-80C3-635CE7EC26DE}"/>
                </a:ext>
              </a:extLst>
            </p:cNvPr>
            <p:cNvPicPr>
              <a:picLocks noChangeAspect="1"/>
            </p:cNvPicPr>
            <p:nvPr/>
          </p:nvPicPr>
          <p:blipFill>
            <a:blip r:embed="rId2"/>
            <a:stretch>
              <a:fillRect/>
            </a:stretch>
          </p:blipFill>
          <p:spPr>
            <a:xfrm>
              <a:off x="1049749" y="1699427"/>
              <a:ext cx="1870461" cy="2000129"/>
            </a:xfrm>
            <a:prstGeom prst="rect">
              <a:avLst/>
            </a:prstGeom>
          </p:spPr>
        </p:pic>
        <p:pic>
          <p:nvPicPr>
            <p:cNvPr id="33" name="图片 32">
              <a:extLst>
                <a:ext uri="{FF2B5EF4-FFF2-40B4-BE49-F238E27FC236}">
                  <a16:creationId xmlns:a16="http://schemas.microsoft.com/office/drawing/2014/main" id="{B21C7184-B718-CD23-ED3F-D91D231EC935}"/>
                </a:ext>
              </a:extLst>
            </p:cNvPr>
            <p:cNvPicPr>
              <a:picLocks noChangeAspect="1"/>
            </p:cNvPicPr>
            <p:nvPr/>
          </p:nvPicPr>
          <p:blipFill>
            <a:blip r:embed="rId3"/>
            <a:stretch>
              <a:fillRect/>
            </a:stretch>
          </p:blipFill>
          <p:spPr>
            <a:xfrm>
              <a:off x="2859021" y="1585440"/>
              <a:ext cx="2002089" cy="2063039"/>
            </a:xfrm>
            <a:prstGeom prst="rect">
              <a:avLst/>
            </a:prstGeom>
          </p:spPr>
        </p:pic>
      </p:grpSp>
      <p:grpSp>
        <p:nvGrpSpPr>
          <p:cNvPr id="38" name="组合 37">
            <a:extLst>
              <a:ext uri="{FF2B5EF4-FFF2-40B4-BE49-F238E27FC236}">
                <a16:creationId xmlns:a16="http://schemas.microsoft.com/office/drawing/2014/main" id="{C35ADB66-5BB5-1391-7EC4-D7373D8433A9}"/>
              </a:ext>
            </a:extLst>
          </p:cNvPr>
          <p:cNvGrpSpPr/>
          <p:nvPr/>
        </p:nvGrpSpPr>
        <p:grpSpPr>
          <a:xfrm>
            <a:off x="6927917" y="1298400"/>
            <a:ext cx="4448116" cy="5173343"/>
            <a:chOff x="5940138" y="1061807"/>
            <a:chExt cx="4448116" cy="5173343"/>
          </a:xfrm>
        </p:grpSpPr>
        <p:sp>
          <p:nvSpPr>
            <p:cNvPr id="9" name="矩形 8">
              <a:extLst>
                <a:ext uri="{FF2B5EF4-FFF2-40B4-BE49-F238E27FC236}">
                  <a16:creationId xmlns:a16="http://schemas.microsoft.com/office/drawing/2014/main" id="{20E7FEBD-A834-8801-1095-2B8FA625F8AD}"/>
                </a:ext>
              </a:extLst>
            </p:cNvPr>
            <p:cNvSpPr/>
            <p:nvPr/>
          </p:nvSpPr>
          <p:spPr>
            <a:xfrm>
              <a:off x="5940138" y="1061807"/>
              <a:ext cx="4321263" cy="5173343"/>
            </a:xfrm>
            <a:prstGeom prst="rect">
              <a:avLst/>
            </a:prstGeom>
            <a:solidFill>
              <a:srgbClr val="F3F3F3"/>
            </a:solidFill>
            <a:ln w="76200">
              <a:solidFill>
                <a:srgbClr val="2F46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微软雅黑" panose="020B0503020204020204" charset="-122"/>
                <a:cs typeface="+mn-cs"/>
              </a:endParaRPr>
            </a:p>
          </p:txBody>
        </p:sp>
        <p:sp>
          <p:nvSpPr>
            <p:cNvPr id="34" name="文本框 33">
              <a:extLst>
                <a:ext uri="{FF2B5EF4-FFF2-40B4-BE49-F238E27FC236}">
                  <a16:creationId xmlns:a16="http://schemas.microsoft.com/office/drawing/2014/main" id="{E2D1625B-869F-0416-8180-ECE10E9A16CE}"/>
                </a:ext>
              </a:extLst>
            </p:cNvPr>
            <p:cNvSpPr txBox="1"/>
            <p:nvPr/>
          </p:nvSpPr>
          <p:spPr>
            <a:xfrm>
              <a:off x="5943155" y="1098345"/>
              <a:ext cx="1723549" cy="400110"/>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rgbClr val="44546A"/>
                  </a:solidFill>
                  <a:effectLst/>
                  <a:uLnTx/>
                  <a:uFillTx/>
                  <a:latin typeface="思源黑体 CN Heavy" panose="020B0A00000000000000" charset="-122"/>
                  <a:ea typeface="思源黑体 CN Heavy" panose="020B0A00000000000000" charset="-122"/>
                  <a:cs typeface="思源黑体 CN Heavy" panose="020B0A00000000000000" charset="-122"/>
                </a:rPr>
                <a:t>用文化带队伍</a:t>
              </a:r>
            </a:p>
          </p:txBody>
        </p:sp>
        <p:pic>
          <p:nvPicPr>
            <p:cNvPr id="36" name="图片 35">
              <a:extLst>
                <a:ext uri="{FF2B5EF4-FFF2-40B4-BE49-F238E27FC236}">
                  <a16:creationId xmlns:a16="http://schemas.microsoft.com/office/drawing/2014/main" id="{01318871-DC82-117D-4304-C2EF948C8E3A}"/>
                </a:ext>
              </a:extLst>
            </p:cNvPr>
            <p:cNvPicPr>
              <a:picLocks noChangeAspect="1"/>
            </p:cNvPicPr>
            <p:nvPr/>
          </p:nvPicPr>
          <p:blipFill>
            <a:blip r:embed="rId4"/>
            <a:stretch>
              <a:fillRect/>
            </a:stretch>
          </p:blipFill>
          <p:spPr>
            <a:xfrm>
              <a:off x="6177761" y="1584935"/>
              <a:ext cx="3854824" cy="2281867"/>
            </a:xfrm>
            <a:prstGeom prst="rect">
              <a:avLst/>
            </a:prstGeom>
          </p:spPr>
        </p:pic>
        <p:sp>
          <p:nvSpPr>
            <p:cNvPr id="37" name="文本框 36">
              <a:extLst>
                <a:ext uri="{FF2B5EF4-FFF2-40B4-BE49-F238E27FC236}">
                  <a16:creationId xmlns:a16="http://schemas.microsoft.com/office/drawing/2014/main" id="{52316F95-095C-3A5D-5E68-3B530D1B419F}"/>
                </a:ext>
              </a:extLst>
            </p:cNvPr>
            <p:cNvSpPr txBox="1"/>
            <p:nvPr/>
          </p:nvSpPr>
          <p:spPr>
            <a:xfrm>
              <a:off x="6067759" y="3783737"/>
              <a:ext cx="4320495" cy="1999009"/>
            </a:xfrm>
            <a:prstGeom prst="rect">
              <a:avLst/>
            </a:prstGeom>
            <a:noFill/>
            <a:ln>
              <a:noFill/>
            </a:ln>
          </p:spPr>
          <p:txBody>
            <a:bodyPr wrap="square" rtlCol="0">
              <a:spAutoFit/>
            </a:bodyPr>
            <a:lstStyle/>
            <a:p>
              <a:pPr marL="0" marR="0" lvl="0" indent="0" algn="l" defTabSz="913765" rtl="0" eaLnBrk="1" fontAlgn="ctr" latinLnBrk="0" hangingPunct="1">
                <a:lnSpc>
                  <a:spcPct val="120000"/>
                </a:lnSpc>
                <a:spcBef>
                  <a:spcPts val="0"/>
                </a:spcBef>
                <a:spcAft>
                  <a:spcPts val="1500"/>
                </a:spcAft>
                <a:buClrTx/>
                <a:buSzPct val="100000"/>
                <a:buFont typeface="Wingdings" panose="05000000000000000000" charset="0"/>
                <a:buNone/>
                <a:defRPr/>
              </a:pPr>
              <a:endParaRPr kumimoji="0" lang="zh-CN" altLang="en-US" sz="600" b="0" i="0" u="none" strike="noStrike" kern="1200" cap="none" spc="200" normalizeH="0" baseline="0" noProof="0" dirty="0">
                <a:ln w="3175">
                  <a:noFill/>
                  <a:prstDash val="dash"/>
                </a:ln>
                <a:solidFill>
                  <a:srgbClr val="2F463E"/>
                </a:solidFill>
                <a:effectLst/>
                <a:uLnTx/>
                <a:uFillTx/>
                <a:latin typeface="微软雅黑" panose="020B0503020204020204" charset="-122"/>
                <a:ea typeface="微软雅黑" panose="020B0503020204020204" charset="-122"/>
                <a:cs typeface="+mn-ea"/>
                <a:sym typeface="Arial" panose="020B0604020202020204" pitchFamily="34" charset="0"/>
              </a:endParaRPr>
            </a:p>
            <a:p>
              <a:pPr marL="330200" lvl="0" indent="-330200" defTabSz="913765" fontAlgn="ctr">
                <a:lnSpc>
                  <a:spcPct val="120000"/>
                </a:lnSpc>
                <a:spcAft>
                  <a:spcPts val="1500"/>
                </a:spcAft>
                <a:buSzPct val="100000"/>
                <a:buFont typeface="Wingdings" panose="05000000000000000000" charset="0"/>
                <a:buChar char="l"/>
                <a:defRPr/>
              </a:pPr>
              <a:r>
                <a:rPr lang="en-US" altLang="zh-CN" dirty="0">
                  <a:latin typeface="Calibri" panose="020F0502020204030204"/>
                  <a:ea typeface="微软雅黑" panose="020B0503020204020204" charset="-122"/>
                  <a:sym typeface="+mn-ea"/>
                </a:rPr>
                <a:t>Insist on bringing an efficient experience to users in a fun-filled way
Excellent corporate culture</a:t>
              </a:r>
              <a:endParaRPr kumimoji="0" lang="zh-CN" altLang="en-US" sz="1800" b="0" i="0" u="none" strike="noStrike" kern="1200" cap="none" spc="0" normalizeH="0" baseline="0" noProof="0" dirty="0">
                <a:ln>
                  <a:noFill/>
                </a:ln>
                <a:effectLst/>
                <a:uLnTx/>
                <a:uFillTx/>
                <a:latin typeface="Calibri" panose="020F0502020204030204"/>
                <a:ea typeface="微软雅黑" panose="020B0503020204020204" charset="-122"/>
                <a:cs typeface="+mn-cs"/>
              </a:endParaRPr>
            </a:p>
            <a:p>
              <a:pPr marL="330200" marR="0" lvl="0" indent="-330200" algn="l" defTabSz="913765" rtl="0" eaLnBrk="1" fontAlgn="ctr" latinLnBrk="0" hangingPunct="1">
                <a:lnSpc>
                  <a:spcPct val="120000"/>
                </a:lnSpc>
                <a:spcBef>
                  <a:spcPts val="0"/>
                </a:spcBef>
                <a:spcAft>
                  <a:spcPts val="1500"/>
                </a:spcAft>
                <a:buClrTx/>
                <a:buSzPct val="100000"/>
                <a:buFont typeface="Wingdings" panose="05000000000000000000" charset="0"/>
                <a:buChar char="l"/>
                <a:defRPr/>
              </a:pPr>
              <a:endParaRPr kumimoji="0" lang="zh-CN" altLang="en-US" sz="1200" b="0" i="0" u="none" strike="noStrike" kern="1200" cap="none" spc="200" normalizeH="0" baseline="0" noProof="0" dirty="0">
                <a:ln w="3175">
                  <a:noFill/>
                  <a:prstDash val="dash"/>
                </a:ln>
                <a:solidFill>
                  <a:srgbClr val="2F463E"/>
                </a:solidFill>
                <a:effectLst/>
                <a:uLnTx/>
                <a:uFillTx/>
                <a:latin typeface="微软雅黑" panose="020B0503020204020204" charset="-122"/>
                <a:ea typeface="微软雅黑" panose="020B0503020204020204" charset="-122"/>
                <a:cs typeface="+mn-ea"/>
                <a:sym typeface="Arial" panose="020B0604020202020204" pitchFamily="34" charset="0"/>
              </a:endParaRPr>
            </a:p>
          </p:txBody>
        </p:sp>
      </p:grpSp>
      <p:pic>
        <p:nvPicPr>
          <p:cNvPr id="8" name="图片 7">
            <a:extLst>
              <a:ext uri="{FF2B5EF4-FFF2-40B4-BE49-F238E27FC236}">
                <a16:creationId xmlns:a16="http://schemas.microsoft.com/office/drawing/2014/main" id="{2CA180AF-DD1B-BC5D-B2AC-E9FC3016AA00}"/>
              </a:ext>
            </a:extLst>
          </p:cNvPr>
          <p:cNvPicPr>
            <a:picLocks noChangeAspect="1"/>
          </p:cNvPicPr>
          <p:nvPr/>
        </p:nvPicPr>
        <p:blipFill>
          <a:blip r:embed="rId5"/>
          <a:stretch>
            <a:fillRect/>
          </a:stretch>
        </p:blipFill>
        <p:spPr>
          <a:xfrm>
            <a:off x="8843097" y="1822033"/>
            <a:ext cx="2041619" cy="613701"/>
          </a:xfrm>
          <a:prstGeom prst="rect">
            <a:avLst/>
          </a:prstGeom>
        </p:spPr>
      </p:pic>
    </p:spTree>
    <p:extLst>
      <p:ext uri="{BB962C8B-B14F-4D97-AF65-F5344CB8AC3E}">
        <p14:creationId xmlns:p14="http://schemas.microsoft.com/office/powerpoint/2010/main" val="2202411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F155E2E0-2356-05F4-162F-99B6438D2E47}"/>
              </a:ext>
            </a:extLst>
          </p:cNvPr>
          <p:cNvSpPr txBox="1"/>
          <p:nvPr/>
        </p:nvSpPr>
        <p:spPr>
          <a:xfrm>
            <a:off x="822605" y="292853"/>
            <a:ext cx="3110660" cy="523220"/>
          </a:xfrm>
          <a:prstGeom prst="rect">
            <a:avLst/>
          </a:prstGeom>
          <a:noFill/>
        </p:spPr>
        <p:txBody>
          <a:bodyPr wrap="square" rtlCol="0">
            <a:spAutoFit/>
          </a:bodyPr>
          <a:lstStyle/>
          <a:p>
            <a:r>
              <a:rPr lang="zh-CN" altLang="en-US" sz="2800" dirty="0">
                <a:solidFill>
                  <a:srgbClr val="44546A"/>
                </a:solidFill>
                <a:latin typeface="微软雅黑" panose="020B0503020204020204" pitchFamily="34" charset="-122"/>
                <a:ea typeface="微软雅黑" panose="020B0503020204020204" pitchFamily="34" charset="-122"/>
              </a:rPr>
              <a:t>风险分析与设想</a:t>
            </a:r>
          </a:p>
        </p:txBody>
      </p:sp>
      <p:sp>
        <p:nvSpPr>
          <p:cNvPr id="7" name="流程图: 接点 6">
            <a:extLst>
              <a:ext uri="{FF2B5EF4-FFF2-40B4-BE49-F238E27FC236}">
                <a16:creationId xmlns:a16="http://schemas.microsoft.com/office/drawing/2014/main" id="{E99D04C9-B935-89EE-35FA-00B308F8EAB9}"/>
              </a:ext>
            </a:extLst>
          </p:cNvPr>
          <p:cNvSpPr/>
          <p:nvPr/>
        </p:nvSpPr>
        <p:spPr>
          <a:xfrm>
            <a:off x="396688" y="376517"/>
            <a:ext cx="363071" cy="355892"/>
          </a:xfrm>
          <a:prstGeom prst="flowChartConnector">
            <a:avLst/>
          </a:prstGeom>
          <a:solidFill>
            <a:srgbClr val="44546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B67FF162-6961-DD64-A1DD-8B482D32F50A}"/>
              </a:ext>
            </a:extLst>
          </p:cNvPr>
          <p:cNvSpPr/>
          <p:nvPr/>
        </p:nvSpPr>
        <p:spPr>
          <a:xfrm>
            <a:off x="4191695" y="292853"/>
            <a:ext cx="5102483" cy="523220"/>
          </a:xfrm>
          <a:prstGeom prst="rect">
            <a:avLst/>
          </a:prstGeom>
          <a:solidFill>
            <a:schemeClr val="tx2"/>
          </a:solidFill>
        </p:spPr>
        <p:txBody>
          <a:bodyPr wrap="square">
            <a:spAutoFit/>
          </a:bodyPr>
          <a:lstStyle/>
          <a:p>
            <a:pPr algn="ctr"/>
            <a:r>
              <a:rPr lang="zh-CN" altLang="en-US" sz="2800" dirty="0">
                <a:solidFill>
                  <a:schemeClr val="bg1"/>
                </a:solidFill>
                <a:cs typeface="+mn-ea"/>
                <a:sym typeface="+mn-lt"/>
              </a:rPr>
              <a:t>市场风险</a:t>
            </a:r>
            <a:r>
              <a:rPr lang="en-US" altLang="zh-CN" sz="2800" dirty="0">
                <a:solidFill>
                  <a:schemeClr val="bg1"/>
                </a:solidFill>
                <a:cs typeface="+mn-ea"/>
                <a:sym typeface="+mn-lt"/>
              </a:rPr>
              <a:t>——</a:t>
            </a:r>
            <a:r>
              <a:rPr lang="zh-CN" altLang="zh-CN" sz="2800" dirty="0">
                <a:solidFill>
                  <a:schemeClr val="bg1"/>
                </a:solidFill>
              </a:rPr>
              <a:t>心力强大者胜</a:t>
            </a:r>
            <a:endParaRPr lang="zh-CN" altLang="en-US" sz="2800" dirty="0">
              <a:solidFill>
                <a:schemeClr val="bg1"/>
              </a:solidFill>
              <a:cs typeface="+mn-ea"/>
              <a:sym typeface="+mn-lt"/>
            </a:endParaRPr>
          </a:p>
        </p:txBody>
      </p:sp>
      <p:pic>
        <p:nvPicPr>
          <p:cNvPr id="10" name="图片 9">
            <a:extLst>
              <a:ext uri="{FF2B5EF4-FFF2-40B4-BE49-F238E27FC236}">
                <a16:creationId xmlns:a16="http://schemas.microsoft.com/office/drawing/2014/main" id="{4BE4A3DC-DB12-20D5-9B28-AEB3A8225A0F}"/>
              </a:ext>
            </a:extLst>
          </p:cNvPr>
          <p:cNvPicPr>
            <a:picLocks noChangeAspect="1"/>
          </p:cNvPicPr>
          <p:nvPr/>
        </p:nvPicPr>
        <p:blipFill>
          <a:blip r:embed="rId2"/>
          <a:stretch>
            <a:fillRect/>
          </a:stretch>
        </p:blipFill>
        <p:spPr>
          <a:xfrm>
            <a:off x="396688" y="3769839"/>
            <a:ext cx="6711238" cy="2711644"/>
          </a:xfrm>
          <a:prstGeom prst="rect">
            <a:avLst/>
          </a:prstGeom>
        </p:spPr>
      </p:pic>
      <p:pic>
        <p:nvPicPr>
          <p:cNvPr id="5" name="图片 4">
            <a:extLst>
              <a:ext uri="{FF2B5EF4-FFF2-40B4-BE49-F238E27FC236}">
                <a16:creationId xmlns:a16="http://schemas.microsoft.com/office/drawing/2014/main" id="{211BC55C-EAA4-05EC-BFD0-BA2BA541683A}"/>
              </a:ext>
            </a:extLst>
          </p:cNvPr>
          <p:cNvPicPr>
            <a:picLocks noChangeAspect="1"/>
          </p:cNvPicPr>
          <p:nvPr/>
        </p:nvPicPr>
        <p:blipFill>
          <a:blip r:embed="rId3"/>
          <a:stretch>
            <a:fillRect/>
          </a:stretch>
        </p:blipFill>
        <p:spPr>
          <a:xfrm>
            <a:off x="8068040" y="3047252"/>
            <a:ext cx="3727272" cy="3434231"/>
          </a:xfrm>
          <a:prstGeom prst="rect">
            <a:avLst/>
          </a:prstGeom>
        </p:spPr>
      </p:pic>
      <p:sp>
        <p:nvSpPr>
          <p:cNvPr id="11" name="文本框 10">
            <a:extLst>
              <a:ext uri="{FF2B5EF4-FFF2-40B4-BE49-F238E27FC236}">
                <a16:creationId xmlns:a16="http://schemas.microsoft.com/office/drawing/2014/main" id="{566D49A1-8E32-D162-8A22-CAA919F18059}"/>
              </a:ext>
            </a:extLst>
          </p:cNvPr>
          <p:cNvSpPr txBox="1"/>
          <p:nvPr/>
        </p:nvSpPr>
        <p:spPr>
          <a:xfrm>
            <a:off x="578223" y="1120987"/>
            <a:ext cx="11519370" cy="2958630"/>
          </a:xfrm>
          <a:prstGeom prst="rect">
            <a:avLst/>
          </a:prstGeom>
        </p:spPr>
        <p:txBody>
          <a:bodyPr wrap="square">
            <a:spAutoFit/>
          </a:bodyPr>
          <a:lstStyle>
            <a:defPPr>
              <a:defRPr lang="zh-CN"/>
            </a:defPPr>
            <a:lvl1pPr>
              <a:lnSpc>
                <a:spcPct val="150000"/>
              </a:lnSpc>
              <a:defRPr>
                <a:solidFill>
                  <a:srgbClr val="333333"/>
                </a:solidFill>
                <a:cs typeface="+mn-ea"/>
              </a:defRPr>
            </a:lvl1pPr>
          </a:lstStyle>
          <a:p>
            <a:r>
              <a:rPr lang="zh-CN" altLang="zh-CN" b="1" dirty="0"/>
              <a:t>心力强大者胜：</a:t>
            </a:r>
            <a:r>
              <a:rPr lang="en-US" altLang="zh-CN" dirty="0"/>
              <a:t>It is undeniable that while Forest's revenue has risen a lot in 2022, there has been a long period of revenue downturn in the previous period. In recent years, efficiency apps have sprung up in large numbers, and products of the same category have emerged in the market. Forest is under strong competitive pressure, and if it wants to survive in the current situation, it must be done - strong heart. All competitions are ultimately a contest of mental strength, and all successful people are people with strong mental strength.
Based on the above analysis, this risk is controllable.
</a:t>
            </a:r>
            <a:endParaRPr lang="zh-CN" altLang="en-US" dirty="0"/>
          </a:p>
        </p:txBody>
      </p:sp>
    </p:spTree>
    <p:extLst>
      <p:ext uri="{BB962C8B-B14F-4D97-AF65-F5344CB8AC3E}">
        <p14:creationId xmlns:p14="http://schemas.microsoft.com/office/powerpoint/2010/main" val="3067679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F155E2E0-2356-05F4-162F-99B6438D2E47}"/>
              </a:ext>
            </a:extLst>
          </p:cNvPr>
          <p:cNvSpPr txBox="1"/>
          <p:nvPr/>
        </p:nvSpPr>
        <p:spPr>
          <a:xfrm>
            <a:off x="822605" y="292853"/>
            <a:ext cx="3110660" cy="523220"/>
          </a:xfrm>
          <a:prstGeom prst="rect">
            <a:avLst/>
          </a:prstGeom>
          <a:noFill/>
        </p:spPr>
        <p:txBody>
          <a:bodyPr wrap="square" rtlCol="0">
            <a:spAutoFit/>
          </a:bodyPr>
          <a:lstStyle/>
          <a:p>
            <a:r>
              <a:rPr lang="zh-CN" altLang="en-US" sz="2800" dirty="0">
                <a:solidFill>
                  <a:srgbClr val="44546A"/>
                </a:solidFill>
                <a:latin typeface="微软雅黑" panose="020B0503020204020204" pitchFamily="34" charset="-122"/>
                <a:ea typeface="微软雅黑" panose="020B0503020204020204" pitchFamily="34" charset="-122"/>
              </a:rPr>
              <a:t>风险分析与设想</a:t>
            </a:r>
          </a:p>
        </p:txBody>
      </p:sp>
      <p:sp>
        <p:nvSpPr>
          <p:cNvPr id="7" name="流程图: 接点 6">
            <a:extLst>
              <a:ext uri="{FF2B5EF4-FFF2-40B4-BE49-F238E27FC236}">
                <a16:creationId xmlns:a16="http://schemas.microsoft.com/office/drawing/2014/main" id="{E99D04C9-B935-89EE-35FA-00B308F8EAB9}"/>
              </a:ext>
            </a:extLst>
          </p:cNvPr>
          <p:cNvSpPr/>
          <p:nvPr/>
        </p:nvSpPr>
        <p:spPr>
          <a:xfrm>
            <a:off x="396688" y="376517"/>
            <a:ext cx="363071" cy="355892"/>
          </a:xfrm>
          <a:prstGeom prst="flowChartConnector">
            <a:avLst/>
          </a:prstGeom>
          <a:solidFill>
            <a:srgbClr val="44546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B67FF162-6961-DD64-A1DD-8B482D32F50A}"/>
              </a:ext>
            </a:extLst>
          </p:cNvPr>
          <p:cNvSpPr/>
          <p:nvPr/>
        </p:nvSpPr>
        <p:spPr>
          <a:xfrm>
            <a:off x="3996111" y="292853"/>
            <a:ext cx="5102483" cy="523220"/>
          </a:xfrm>
          <a:prstGeom prst="rect">
            <a:avLst/>
          </a:prstGeom>
          <a:solidFill>
            <a:schemeClr val="tx2"/>
          </a:solidFill>
        </p:spPr>
        <p:txBody>
          <a:bodyPr wrap="square">
            <a:spAutoFit/>
          </a:bodyPr>
          <a:lstStyle/>
          <a:p>
            <a:pPr algn="ctr"/>
            <a:r>
              <a:rPr lang="zh-CN" altLang="en-US" sz="2800" dirty="0">
                <a:solidFill>
                  <a:schemeClr val="bg1"/>
                </a:solidFill>
                <a:cs typeface="+mn-ea"/>
                <a:sym typeface="+mn-lt"/>
              </a:rPr>
              <a:t>宣传力度</a:t>
            </a:r>
          </a:p>
        </p:txBody>
      </p:sp>
      <p:sp>
        <p:nvSpPr>
          <p:cNvPr id="11" name="文本框 10">
            <a:extLst>
              <a:ext uri="{FF2B5EF4-FFF2-40B4-BE49-F238E27FC236}">
                <a16:creationId xmlns:a16="http://schemas.microsoft.com/office/drawing/2014/main" id="{566D49A1-8E32-D162-8A22-CAA919F18059}"/>
              </a:ext>
            </a:extLst>
          </p:cNvPr>
          <p:cNvSpPr txBox="1"/>
          <p:nvPr/>
        </p:nvSpPr>
        <p:spPr>
          <a:xfrm>
            <a:off x="348453" y="1023882"/>
            <a:ext cx="11495094" cy="2958630"/>
          </a:xfrm>
          <a:prstGeom prst="rect">
            <a:avLst/>
          </a:prstGeom>
        </p:spPr>
        <p:txBody>
          <a:bodyPr wrap="square">
            <a:spAutoFit/>
          </a:bodyPr>
          <a:lstStyle>
            <a:defPPr>
              <a:defRPr lang="zh-CN"/>
            </a:defPPr>
            <a:lvl1pPr>
              <a:lnSpc>
                <a:spcPct val="150000"/>
              </a:lnSpc>
              <a:defRPr>
                <a:solidFill>
                  <a:srgbClr val="333333"/>
                </a:solidFill>
                <a:cs typeface="+mn-ea"/>
              </a:defRPr>
            </a:lvl1pPr>
          </a:lstStyle>
          <a:p>
            <a:r>
              <a:rPr lang="en-US" altLang="zh-CN" dirty="0"/>
              <a:t>The survey found that Forest's publicity in the mainland is relatively insufficient, and a large number of people have not heard of this app, and if they master the publicity, they can grasp more markets. Forest can increase advertising investment, such as increasing publicity on the App Store homepage, or combining the tree planting function in the software to cooperate with the following environmental associations to increase the visibility of the product, </a:t>
            </a:r>
            <a:r>
              <a:rPr lang="en-US" altLang="zh-CN" dirty="0" err="1"/>
              <a:t>Seekrtech's</a:t>
            </a:r>
            <a:r>
              <a:rPr lang="en-US" altLang="zh-CN" dirty="0"/>
              <a:t> other products can also use similar methods to increase publicity. Based on the above analysis, this risk is controllable.
</a:t>
            </a:r>
            <a:endParaRPr lang="zh-CN" altLang="en-US" dirty="0"/>
          </a:p>
        </p:txBody>
      </p:sp>
      <p:pic>
        <p:nvPicPr>
          <p:cNvPr id="3" name="图片 2">
            <a:extLst>
              <a:ext uri="{FF2B5EF4-FFF2-40B4-BE49-F238E27FC236}">
                <a16:creationId xmlns:a16="http://schemas.microsoft.com/office/drawing/2014/main" id="{96C2E061-FEDA-3FFD-4469-0590573EF4C4}"/>
              </a:ext>
            </a:extLst>
          </p:cNvPr>
          <p:cNvPicPr>
            <a:picLocks noChangeAspect="1"/>
          </p:cNvPicPr>
          <p:nvPr/>
        </p:nvPicPr>
        <p:blipFill>
          <a:blip r:embed="rId2"/>
          <a:stretch>
            <a:fillRect/>
          </a:stretch>
        </p:blipFill>
        <p:spPr>
          <a:xfrm>
            <a:off x="2904147" y="3429000"/>
            <a:ext cx="5739295" cy="3014630"/>
          </a:xfrm>
          <a:prstGeom prst="rect">
            <a:avLst/>
          </a:prstGeom>
        </p:spPr>
      </p:pic>
    </p:spTree>
    <p:extLst>
      <p:ext uri="{BB962C8B-B14F-4D97-AF65-F5344CB8AC3E}">
        <p14:creationId xmlns:p14="http://schemas.microsoft.com/office/powerpoint/2010/main" val="700184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F155E2E0-2356-05F4-162F-99B6438D2E47}"/>
              </a:ext>
            </a:extLst>
          </p:cNvPr>
          <p:cNvSpPr txBox="1"/>
          <p:nvPr/>
        </p:nvSpPr>
        <p:spPr>
          <a:xfrm>
            <a:off x="822605" y="292853"/>
            <a:ext cx="3110660" cy="523220"/>
          </a:xfrm>
          <a:prstGeom prst="rect">
            <a:avLst/>
          </a:prstGeom>
          <a:noFill/>
        </p:spPr>
        <p:txBody>
          <a:bodyPr wrap="square" rtlCol="0">
            <a:spAutoFit/>
          </a:bodyPr>
          <a:lstStyle/>
          <a:p>
            <a:r>
              <a:rPr lang="zh-CN" altLang="en-US" sz="2800" dirty="0">
                <a:solidFill>
                  <a:srgbClr val="44546A"/>
                </a:solidFill>
                <a:latin typeface="微软雅黑" panose="020B0503020204020204" pitchFamily="34" charset="-122"/>
                <a:ea typeface="微软雅黑" panose="020B0503020204020204" pitchFamily="34" charset="-122"/>
              </a:rPr>
              <a:t>风险分析与设想</a:t>
            </a:r>
          </a:p>
        </p:txBody>
      </p:sp>
      <p:sp>
        <p:nvSpPr>
          <p:cNvPr id="7" name="流程图: 接点 6">
            <a:extLst>
              <a:ext uri="{FF2B5EF4-FFF2-40B4-BE49-F238E27FC236}">
                <a16:creationId xmlns:a16="http://schemas.microsoft.com/office/drawing/2014/main" id="{E99D04C9-B935-89EE-35FA-00B308F8EAB9}"/>
              </a:ext>
            </a:extLst>
          </p:cNvPr>
          <p:cNvSpPr/>
          <p:nvPr/>
        </p:nvSpPr>
        <p:spPr>
          <a:xfrm>
            <a:off x="396688" y="376517"/>
            <a:ext cx="363071" cy="355892"/>
          </a:xfrm>
          <a:prstGeom prst="flowChartConnector">
            <a:avLst/>
          </a:prstGeom>
          <a:solidFill>
            <a:srgbClr val="44546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B67FF162-6961-DD64-A1DD-8B482D32F50A}"/>
              </a:ext>
            </a:extLst>
          </p:cNvPr>
          <p:cNvSpPr/>
          <p:nvPr/>
        </p:nvSpPr>
        <p:spPr>
          <a:xfrm>
            <a:off x="4337352" y="376517"/>
            <a:ext cx="6756829" cy="523220"/>
          </a:xfrm>
          <a:prstGeom prst="rect">
            <a:avLst/>
          </a:prstGeom>
          <a:solidFill>
            <a:schemeClr val="tx2"/>
          </a:solidFill>
        </p:spPr>
        <p:txBody>
          <a:bodyPr wrap="square">
            <a:spAutoFit/>
          </a:bodyPr>
          <a:lstStyle/>
          <a:p>
            <a:pPr algn="ctr"/>
            <a:r>
              <a:rPr lang="zh-CN" altLang="en-US" sz="2800" dirty="0">
                <a:solidFill>
                  <a:schemeClr val="bg1"/>
                </a:solidFill>
                <a:cs typeface="+mn-ea"/>
                <a:sym typeface="+mn-lt"/>
              </a:rPr>
              <a:t>建设风险</a:t>
            </a:r>
            <a:r>
              <a:rPr lang="en-US" altLang="zh-CN" sz="2800" dirty="0">
                <a:solidFill>
                  <a:schemeClr val="bg1"/>
                </a:solidFill>
                <a:cs typeface="+mn-ea"/>
                <a:sym typeface="+mn-lt"/>
              </a:rPr>
              <a:t>——</a:t>
            </a:r>
            <a:r>
              <a:rPr lang="zh-CN" altLang="en-US" sz="2800" dirty="0">
                <a:solidFill>
                  <a:schemeClr val="bg1"/>
                </a:solidFill>
                <a:cs typeface="+mn-ea"/>
                <a:sym typeface="+mn-lt"/>
              </a:rPr>
              <a:t>先赚到钱在考虑发展</a:t>
            </a:r>
          </a:p>
        </p:txBody>
      </p:sp>
      <p:sp>
        <p:nvSpPr>
          <p:cNvPr id="11" name="文本框 10">
            <a:extLst>
              <a:ext uri="{FF2B5EF4-FFF2-40B4-BE49-F238E27FC236}">
                <a16:creationId xmlns:a16="http://schemas.microsoft.com/office/drawing/2014/main" id="{566D49A1-8E32-D162-8A22-CAA919F18059}"/>
              </a:ext>
            </a:extLst>
          </p:cNvPr>
          <p:cNvSpPr txBox="1"/>
          <p:nvPr/>
        </p:nvSpPr>
        <p:spPr>
          <a:xfrm>
            <a:off x="5955004" y="1047526"/>
            <a:ext cx="6236996" cy="5036122"/>
          </a:xfrm>
          <a:prstGeom prst="rect">
            <a:avLst/>
          </a:prstGeom>
        </p:spPr>
        <p:txBody>
          <a:bodyPr wrap="square">
            <a:spAutoFit/>
          </a:bodyPr>
          <a:lstStyle>
            <a:defPPr>
              <a:defRPr lang="zh-CN"/>
            </a:defPPr>
            <a:lvl1pPr>
              <a:lnSpc>
                <a:spcPct val="150000"/>
              </a:lnSpc>
              <a:defRPr>
                <a:solidFill>
                  <a:srgbClr val="333333"/>
                </a:solidFill>
                <a:cs typeface="+mn-ea"/>
              </a:defRPr>
            </a:lvl1pPr>
          </a:lstStyle>
          <a:p>
            <a:r>
              <a:rPr lang="zh-CN" altLang="en-US" b="1" dirty="0"/>
              <a:t>好的商业模式是成功的一半；先赚到钱在考虑发展</a:t>
            </a:r>
            <a:r>
              <a:rPr lang="en-US" altLang="zh-CN" dirty="0"/>
              <a:t>
At present, the way to make a profit for the product is mainly to directly purchase the app itself, and has paid for the purchase of gold coins internally. Considering that some users may refuse to buy when they see a paid app, you can consider investing the app in free and adding internal paid functions.
For example, advertising fees, the establishment of cooperative relations; value-added service fees, after the development of the project matures, other educational projects can be opened.
Based on the above analysis, this risk is controllable.</a:t>
            </a:r>
            <a:endParaRPr lang="zh-CN" altLang="en-US" dirty="0"/>
          </a:p>
        </p:txBody>
      </p:sp>
      <p:pic>
        <p:nvPicPr>
          <p:cNvPr id="4" name="图片 3">
            <a:extLst>
              <a:ext uri="{FF2B5EF4-FFF2-40B4-BE49-F238E27FC236}">
                <a16:creationId xmlns:a16="http://schemas.microsoft.com/office/drawing/2014/main" id="{2FF136A7-A31A-25E1-AC13-0167C1581B09}"/>
              </a:ext>
            </a:extLst>
          </p:cNvPr>
          <p:cNvPicPr>
            <a:picLocks noChangeAspect="1"/>
          </p:cNvPicPr>
          <p:nvPr/>
        </p:nvPicPr>
        <p:blipFill>
          <a:blip r:embed="rId2"/>
          <a:stretch>
            <a:fillRect/>
          </a:stretch>
        </p:blipFill>
        <p:spPr>
          <a:xfrm>
            <a:off x="396688" y="1926200"/>
            <a:ext cx="5102483" cy="2835464"/>
          </a:xfrm>
          <a:prstGeom prst="rect">
            <a:avLst/>
          </a:prstGeom>
        </p:spPr>
      </p:pic>
    </p:spTree>
    <p:extLst>
      <p:ext uri="{BB962C8B-B14F-4D97-AF65-F5344CB8AC3E}">
        <p14:creationId xmlns:p14="http://schemas.microsoft.com/office/powerpoint/2010/main" val="142061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TotalTime>
  <Words>818</Words>
  <Application>Microsoft Office PowerPoint</Application>
  <PresentationFormat>宽屏</PresentationFormat>
  <Paragraphs>42</Paragraphs>
  <Slides>9</Slides>
  <Notes>0</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9</vt:i4>
      </vt:variant>
    </vt:vector>
  </HeadingPairs>
  <TitlesOfParts>
    <vt:vector size="19" baseType="lpstr">
      <vt:lpstr>等线</vt:lpstr>
      <vt:lpstr>等线 Light</vt:lpstr>
      <vt:lpstr>方正兰亭黑简体</vt:lpstr>
      <vt:lpstr>思源黑体 CN</vt:lpstr>
      <vt:lpstr>思源黑体 CN Heavy</vt:lpstr>
      <vt:lpstr>微软雅黑</vt:lpstr>
      <vt:lpstr>Arial</vt:lpstr>
      <vt:lpstr>Calibri</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柳 成林</dc:creator>
  <cp:lastModifiedBy>柳 成林</cp:lastModifiedBy>
  <cp:revision>2</cp:revision>
  <dcterms:created xsi:type="dcterms:W3CDTF">2022-05-21T12:47:49Z</dcterms:created>
  <dcterms:modified xsi:type="dcterms:W3CDTF">2022-05-22T04:26:04Z</dcterms:modified>
</cp:coreProperties>
</file>

<file path=docProps/thumbnail.jpeg>
</file>